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</p:sldMasterIdLst>
  <p:notesMasterIdLst>
    <p:notesMasterId r:id="rId69"/>
  </p:notesMasterIdLst>
  <p:handoutMasterIdLst>
    <p:handoutMasterId r:id="rId70"/>
  </p:handoutMasterIdLst>
  <p:sldIdLst>
    <p:sldId id="256" r:id="rId3"/>
    <p:sldId id="449" r:id="rId4"/>
    <p:sldId id="452" r:id="rId5"/>
    <p:sldId id="451" r:id="rId6"/>
    <p:sldId id="44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377" r:id="rId25"/>
    <p:sldId id="438" r:id="rId26"/>
    <p:sldId id="421" r:id="rId27"/>
    <p:sldId id="422" r:id="rId28"/>
    <p:sldId id="424" r:id="rId29"/>
    <p:sldId id="425" r:id="rId30"/>
    <p:sldId id="426" r:id="rId31"/>
    <p:sldId id="445" r:id="rId32"/>
    <p:sldId id="334" r:id="rId33"/>
    <p:sldId id="393" r:id="rId34"/>
    <p:sldId id="394" r:id="rId35"/>
    <p:sldId id="429" r:id="rId36"/>
    <p:sldId id="395" r:id="rId37"/>
    <p:sldId id="396" r:id="rId38"/>
    <p:sldId id="397" r:id="rId39"/>
    <p:sldId id="398" r:id="rId40"/>
    <p:sldId id="399" r:id="rId41"/>
    <p:sldId id="400" r:id="rId42"/>
    <p:sldId id="428" r:id="rId43"/>
    <p:sldId id="327" r:id="rId44"/>
    <p:sldId id="290" r:id="rId45"/>
    <p:sldId id="288" r:id="rId46"/>
    <p:sldId id="315" r:id="rId47"/>
    <p:sldId id="328" r:id="rId48"/>
    <p:sldId id="291" r:id="rId49"/>
    <p:sldId id="318" r:id="rId50"/>
    <p:sldId id="439" r:id="rId51"/>
    <p:sldId id="292" r:id="rId52"/>
    <p:sldId id="329" r:id="rId53"/>
    <p:sldId id="295" r:id="rId54"/>
    <p:sldId id="317" r:id="rId55"/>
    <p:sldId id="313" r:id="rId56"/>
    <p:sldId id="314" r:id="rId57"/>
    <p:sldId id="319" r:id="rId58"/>
    <p:sldId id="326" r:id="rId59"/>
    <p:sldId id="296" r:id="rId60"/>
    <p:sldId id="297" r:id="rId61"/>
    <p:sldId id="446" r:id="rId62"/>
    <p:sldId id="322" r:id="rId63"/>
    <p:sldId id="324" r:id="rId64"/>
    <p:sldId id="447" r:id="rId65"/>
    <p:sldId id="402" r:id="rId66"/>
    <p:sldId id="448" r:id="rId67"/>
    <p:sldId id="302" r:id="rId6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3366"/>
    <a:srgbClr val="00598A"/>
    <a:srgbClr val="CC0000"/>
    <a:srgbClr val="990000"/>
    <a:srgbClr val="FFE6CD"/>
    <a:srgbClr val="FFFFCC"/>
    <a:srgbClr val="D9E9F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466725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466725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6E4F711-E9E3-44EC-85E1-7D9CC4FDFA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75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070" tIns="47535" rIns="95070" bIns="47535" anchor="ctr"/>
          <a:lstStyle>
            <a:lvl1pPr defTabSz="466725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73113" indent="-298450" defTabSz="466725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89038" indent="-238125" defTabSz="466725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63700" indent="-238125" defTabSz="466725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138363" indent="-236538" defTabSz="466725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95563" indent="-236538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052763" indent="-236538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509963" indent="-236538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967163" indent="-236538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it-IT" altLang="it-IT" sz="250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59" rIns="94318" bIns="47159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rgbClr val="B2B2B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59" rIns="94318" bIns="47159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rgbClr val="B2B2B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1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6513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7738" y="4860925"/>
            <a:ext cx="5202237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59" rIns="94318" bIns="47159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rgbClr val="B2B2B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59" rIns="94318" bIns="47159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rgbClr val="B2B2B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8E908435-26A2-485E-8888-176211C86F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941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31800" eaLnBrk="0" hangingPunct="0">
              <a:spcBef>
                <a:spcPct val="30000"/>
              </a:spcBef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31800" eaLnBrk="0" hangingPunct="0">
              <a:spcBef>
                <a:spcPct val="30000"/>
              </a:spcBef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31800" eaLnBrk="0" hangingPunct="0">
              <a:spcBef>
                <a:spcPct val="30000"/>
              </a:spcBef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31800" eaLnBrk="0" hangingPunct="0">
              <a:spcBef>
                <a:spcPct val="30000"/>
              </a:spcBef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31800" eaLnBrk="0" hangingPunct="0">
              <a:spcBef>
                <a:spcPct val="30000"/>
              </a:spcBef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318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318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318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318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6913" algn="l"/>
                <a:tab pos="1392238" algn="l"/>
                <a:tab pos="2089150" algn="l"/>
                <a:tab pos="27844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750562-F435-43D6-B5CC-1BF9B3C7E9B4}" type="slidenum">
              <a:rPr lang="it-IT" altLang="it-IT" sz="1300" smtClean="0">
                <a:solidFill>
                  <a:srgbClr val="B2B2B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it-IT" altLang="it-IT" sz="1300" smtClean="0">
              <a:solidFill>
                <a:srgbClr val="B2B2B2"/>
              </a:solidFill>
              <a:latin typeface="Arial Narrow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989013" y="766763"/>
            <a:ext cx="5121275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070" tIns="47535" rIns="95070" bIns="47535" anchor="ctr"/>
          <a:lstStyle>
            <a:lvl1pPr defTabSz="46672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73113" indent="-298450" defTabSz="46672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89038" indent="-238125" defTabSz="46672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63700" indent="-238125" defTabSz="46672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38363" indent="-236538" defTabSz="46672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5563" indent="-236538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52763" indent="-236538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09963" indent="-236538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7163" indent="-236538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500">
              <a:solidFill>
                <a:schemeClr val="bg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947738" y="4860925"/>
            <a:ext cx="5203825" cy="39322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908435-26A2-485E-8888-176211C86F1A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4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01B-DEEB-47A2-BF6B-01B4DB3723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703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1219200"/>
            <a:ext cx="6323013" cy="19034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01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C3F3-B391-4A77-B8B8-D53E76CE6B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967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0D36-4C6D-4C5C-BF4D-DFC97A7CAE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92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247B-C692-4870-9341-49BE902FCB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754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5763DD4-6E30-402A-978C-2BA54895AA0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557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B554-5B97-4750-AD88-17043A3CB5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837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8A72-95AA-4999-96CA-5F5C7DB40E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359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5763DD4-6E30-402A-978C-2BA54895AA0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12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47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0"/>
            <a:ext cx="1260475" cy="6858000"/>
          </a:xfrm>
          <a:prstGeom prst="roundRect">
            <a:avLst>
              <a:gd name="adj" fmla="val 125"/>
            </a:avLst>
          </a:prstGeom>
          <a:solidFill>
            <a:srgbClr val="D9E9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4938" y="908050"/>
            <a:ext cx="7739062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dirty="0" smtClean="0"/>
              <a:t>Fate </a:t>
            </a:r>
            <a:r>
              <a:rPr lang="en-GB" altLang="it-IT" dirty="0" err="1" smtClean="0"/>
              <a:t>clic</a:t>
            </a:r>
            <a:r>
              <a:rPr lang="en-GB" altLang="it-IT" dirty="0" smtClean="0"/>
              <a:t> per </a:t>
            </a:r>
            <a:r>
              <a:rPr lang="en-GB" altLang="it-IT" dirty="0" err="1" smtClean="0"/>
              <a:t>modificare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il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formato</a:t>
            </a:r>
            <a:r>
              <a:rPr lang="en-GB" altLang="it-IT" dirty="0" smtClean="0"/>
              <a:t> del </a:t>
            </a:r>
            <a:r>
              <a:rPr lang="en-GB" altLang="it-IT" dirty="0" err="1" smtClean="0"/>
              <a:t>testo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della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struttura</a:t>
            </a:r>
            <a:endParaRPr lang="en-GB" altLang="it-IT" dirty="0" smtClean="0"/>
          </a:p>
          <a:p>
            <a:pPr lvl="1"/>
            <a:r>
              <a:rPr lang="en-GB" altLang="it-IT" dirty="0" smtClean="0"/>
              <a:t>Secondo </a:t>
            </a:r>
            <a:r>
              <a:rPr lang="en-GB" altLang="it-IT" dirty="0" err="1" smtClean="0"/>
              <a:t>livello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struttura</a:t>
            </a:r>
            <a:endParaRPr lang="en-GB" altLang="it-IT" dirty="0" smtClean="0"/>
          </a:p>
          <a:p>
            <a:pPr lvl="2"/>
            <a:r>
              <a:rPr lang="en-GB" altLang="it-IT" dirty="0" err="1" smtClean="0"/>
              <a:t>Terzo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livello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struttura</a:t>
            </a:r>
            <a:endParaRPr lang="en-GB" altLang="it-IT" dirty="0" smtClean="0"/>
          </a:p>
          <a:p>
            <a:pPr lvl="3"/>
            <a:r>
              <a:rPr lang="en-GB" altLang="it-IT" dirty="0" smtClean="0"/>
              <a:t>Quarto </a:t>
            </a:r>
            <a:r>
              <a:rPr lang="en-GB" altLang="it-IT" dirty="0" err="1" smtClean="0"/>
              <a:t>livello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struttura</a:t>
            </a:r>
            <a:endParaRPr lang="en-GB" altLang="it-IT" dirty="0" smtClean="0"/>
          </a:p>
          <a:p>
            <a:pPr lvl="4"/>
            <a:r>
              <a:rPr lang="en-GB" altLang="it-IT" dirty="0" smtClean="0"/>
              <a:t>Quinto </a:t>
            </a:r>
            <a:r>
              <a:rPr lang="en-GB" altLang="it-IT" dirty="0" err="1" smtClean="0"/>
              <a:t>livello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struttura</a:t>
            </a:r>
            <a:endParaRPr lang="en-GB" altLang="it-IT" dirty="0" smtClean="0"/>
          </a:p>
          <a:p>
            <a:pPr lvl="4"/>
            <a:r>
              <a:rPr lang="en-GB" altLang="it-IT" dirty="0" smtClean="0"/>
              <a:t>Sesto </a:t>
            </a:r>
            <a:r>
              <a:rPr lang="en-GB" altLang="it-IT" dirty="0" err="1" smtClean="0"/>
              <a:t>livello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struttura</a:t>
            </a:r>
            <a:endParaRPr lang="en-GB" altLang="it-IT" dirty="0" smtClean="0"/>
          </a:p>
          <a:p>
            <a:pPr lvl="4"/>
            <a:r>
              <a:rPr lang="en-GB" altLang="it-IT" dirty="0" err="1" smtClean="0"/>
              <a:t>Settimo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livello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struttura</a:t>
            </a:r>
            <a:endParaRPr lang="en-GB" altLang="it-IT" dirty="0" smtClean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260475" y="0"/>
            <a:ext cx="7883525" cy="900113"/>
          </a:xfrm>
          <a:prstGeom prst="rect">
            <a:avLst/>
          </a:prstGeom>
          <a:solidFill>
            <a:srgbClr val="CDE1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-96838"/>
            <a:ext cx="7881938" cy="102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0" y="6381750"/>
            <a:ext cx="8101013" cy="0"/>
          </a:xfrm>
          <a:prstGeom prst="line">
            <a:avLst/>
          </a:prstGeom>
          <a:noFill/>
          <a:ln w="396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54125" y="6480175"/>
            <a:ext cx="149942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1200" dirty="0" smtClean="0">
                <a:solidFill>
                  <a:srgbClr val="003366"/>
                </a:solidFill>
                <a:latin typeface="Trebuchet MS" pitchFamily="34" charset="0"/>
              </a:rPr>
              <a:t>M. Grazia</a:t>
            </a:r>
            <a:r>
              <a:rPr lang="it-IT" altLang="it-IT" sz="1200" baseline="0" dirty="0" smtClean="0">
                <a:solidFill>
                  <a:srgbClr val="003366"/>
                </a:solidFill>
                <a:latin typeface="Trebuchet MS" pitchFamily="34" charset="0"/>
              </a:rPr>
              <a:t> Speranza</a:t>
            </a:r>
            <a:endParaRPr lang="it-IT" altLang="it-IT" sz="1200" dirty="0" smtClean="0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865188"/>
            <a:ext cx="9144000" cy="1587"/>
          </a:xfrm>
          <a:prstGeom prst="line">
            <a:avLst/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63"/>
            <a:ext cx="84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2987675" y="6499225"/>
            <a:ext cx="4968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altLang="it-IT" sz="1200" kern="1200" baseline="0" dirty="0" err="1" smtClean="0">
                <a:solidFill>
                  <a:srgbClr val="00336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0" y="6480175"/>
            <a:ext cx="1077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80"/>
                </a:solidFill>
                <a:latin typeface="+mn-lt"/>
              </a:defRPr>
            </a:lvl1pPr>
          </a:lstStyle>
          <a:p>
            <a:pPr>
              <a:defRPr/>
            </a:pPr>
            <a:fld id="{A5763DD4-6E30-402A-978C-2BA54895AA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9788"/>
            <a:ext cx="908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6" r:id="rId4"/>
    <p:sldLayoutId id="2147483676" r:id="rId5"/>
    <p:sldLayoutId id="2147483657" r:id="rId6"/>
    <p:sldLayoutId id="2147483659" r:id="rId7"/>
    <p:sldLayoutId id="214748367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66"/>
          </a:solidFill>
          <a:latin typeface="Trebuchet MS" pitchFamily="34" charset="0"/>
        </a:defRPr>
      </a:lvl2pPr>
      <a:lvl3pPr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66"/>
          </a:solidFill>
          <a:latin typeface="Trebuchet MS" pitchFamily="34" charset="0"/>
        </a:defRPr>
      </a:lvl3pPr>
      <a:lvl4pPr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66"/>
          </a:solidFill>
          <a:latin typeface="Trebuchet MS" pitchFamily="34" charset="0"/>
        </a:defRPr>
      </a:lvl4pPr>
      <a:lvl5pPr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66"/>
          </a:solidFill>
          <a:latin typeface="Trebuchet MS" pitchFamily="34" charset="0"/>
        </a:defRPr>
      </a:lvl5pPr>
      <a:lvl6pPr marL="2514600" indent="-228600"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66"/>
          </a:solidFill>
          <a:latin typeface="Trebuchet MS" pitchFamily="34" charset="0"/>
        </a:defRPr>
      </a:lvl6pPr>
      <a:lvl7pPr marL="2971800" indent="-228600"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66"/>
          </a:solidFill>
          <a:latin typeface="Trebuchet MS" pitchFamily="34" charset="0"/>
        </a:defRPr>
      </a:lvl7pPr>
      <a:lvl8pPr marL="3429000" indent="-228600"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66"/>
          </a:solidFill>
          <a:latin typeface="Trebuchet MS" pitchFamily="34" charset="0"/>
        </a:defRPr>
      </a:lvl8pPr>
      <a:lvl9pPr marL="3886200" indent="-228600" algn="l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66"/>
          </a:solidFill>
          <a:latin typeface="Trebuchet MS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400">
          <a:solidFill>
            <a:srgbClr val="33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200">
          <a:solidFill>
            <a:srgbClr val="33336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000">
          <a:solidFill>
            <a:srgbClr val="33336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000">
          <a:solidFill>
            <a:srgbClr val="33336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000">
          <a:solidFill>
            <a:srgbClr val="333366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000">
          <a:solidFill>
            <a:srgbClr val="333366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000">
          <a:solidFill>
            <a:srgbClr val="333366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000">
          <a:solidFill>
            <a:srgbClr val="333366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n"/>
        <a:defRPr sz="2000">
          <a:solidFill>
            <a:srgbClr val="3333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600450"/>
            <a:ext cx="2057400" cy="3257550"/>
          </a:xfrm>
          <a:prstGeom prst="rect">
            <a:avLst/>
          </a:prstGeom>
          <a:solidFill>
            <a:srgbClr val="C7DD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2057400" cy="3657600"/>
          </a:xfrm>
          <a:prstGeom prst="rect">
            <a:avLst/>
          </a:prstGeom>
          <a:solidFill>
            <a:srgbClr val="0215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057400" y="0"/>
            <a:ext cx="7086600" cy="3657600"/>
          </a:xfrm>
          <a:prstGeom prst="rect">
            <a:avLst/>
          </a:prstGeom>
          <a:solidFill>
            <a:srgbClr val="D6E8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219200"/>
            <a:ext cx="6323013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0" y="3657600"/>
            <a:ext cx="9144000" cy="1588"/>
          </a:xfrm>
          <a:prstGeom prst="line">
            <a:avLst/>
          </a:prstGeom>
          <a:noFill/>
          <a:ln w="3816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588" y="3743325"/>
            <a:ext cx="69818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2pPr>
      <a:lvl3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3pPr>
      <a:lvl4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4pPr>
      <a:lvl5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5pPr>
      <a:lvl6pPr marL="25146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6pPr>
      <a:lvl7pPr marL="29718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7pPr>
      <a:lvl8pPr marL="34290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8pPr>
      <a:lvl9pPr marL="38862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990000"/>
          </a:solidFill>
          <a:latin typeface="Trebuchet MS" pitchFamily="34" charset="0"/>
        </a:defRPr>
      </a:lvl9pPr>
    </p:titleStyle>
    <p:bodyStyle>
      <a:lvl1pPr marL="342900" indent="-342900" algn="ctr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80"/>
          </a:solidFill>
          <a:latin typeface="+mn-lt"/>
        </a:defRPr>
      </a:lvl2pPr>
      <a:lvl3pPr marL="11430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80"/>
          </a:solidFill>
          <a:latin typeface="+mn-lt"/>
        </a:defRPr>
      </a:lvl3pPr>
      <a:lvl4pPr marL="16002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</a:defRPr>
      </a:lvl4pPr>
      <a:lvl5pPr marL="20574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</a:defRPr>
      </a:lvl5pPr>
      <a:lvl6pPr marL="25146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</a:defRPr>
      </a:lvl6pPr>
      <a:lvl7pPr marL="29718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</a:defRPr>
      </a:lvl7pPr>
      <a:lvl8pPr marL="34290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</a:defRPr>
      </a:lvl8pPr>
      <a:lvl9pPr marL="38862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979712" y="3573016"/>
            <a:ext cx="7164288" cy="3976688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altLang="it-IT" sz="2400" dirty="0" smtClean="0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altLang="it-IT" sz="2800" dirty="0" smtClean="0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2800" dirty="0" err="1" smtClean="0">
                <a:solidFill>
                  <a:srgbClr val="003366"/>
                </a:solidFill>
                <a:latin typeface="Arial" charset="0"/>
              </a:rPr>
              <a:t>M.Grazia</a:t>
            </a:r>
            <a:r>
              <a:rPr lang="it-IT" altLang="it-IT" sz="2800" dirty="0" smtClean="0">
                <a:solidFill>
                  <a:srgbClr val="003366"/>
                </a:solidFill>
                <a:latin typeface="Arial" charset="0"/>
              </a:rPr>
              <a:t> Speranza</a:t>
            </a:r>
            <a:endParaRPr lang="it-IT" altLang="it-IT" sz="2800" dirty="0" smtClean="0">
              <a:solidFill>
                <a:srgbClr val="003366"/>
              </a:solidFill>
            </a:endParaRP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2400" dirty="0" err="1" smtClean="0">
                <a:solidFill>
                  <a:srgbClr val="003366"/>
                </a:solidFill>
              </a:rPr>
              <a:t>University</a:t>
            </a:r>
            <a:r>
              <a:rPr lang="it-IT" altLang="it-IT" sz="2400" dirty="0" smtClean="0">
                <a:solidFill>
                  <a:srgbClr val="003366"/>
                </a:solidFill>
              </a:rPr>
              <a:t> of Brescia</a:t>
            </a: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altLang="it-IT" sz="2000" dirty="0" smtClean="0">
              <a:solidFill>
                <a:srgbClr val="003366"/>
              </a:solidFill>
            </a:endParaRPr>
          </a:p>
          <a:p>
            <a:pPr fontAlgn="ctr"/>
            <a:r>
              <a:rPr lang="it-IT" altLang="it-IT" sz="2000" dirty="0" smtClean="0">
                <a:solidFill>
                  <a:srgbClr val="003366"/>
                </a:solidFill>
              </a:rPr>
              <a:t> </a:t>
            </a:r>
          </a:p>
          <a:p>
            <a:pPr fontAlgn="ctr"/>
            <a:r>
              <a:rPr lang="en-US" sz="2000" dirty="0" smtClean="0">
                <a:solidFill>
                  <a:srgbClr val="003366"/>
                </a:solidFill>
              </a:rPr>
              <a:t>   </a:t>
            </a:r>
            <a:r>
              <a:rPr lang="en-US" sz="2000" dirty="0" smtClean="0">
                <a:solidFill>
                  <a:srgbClr val="003366"/>
                </a:solidFill>
              </a:rPr>
              <a:t>17</a:t>
            </a:r>
            <a:r>
              <a:rPr lang="en-US" sz="2000" baseline="30000" dirty="0" smtClean="0">
                <a:solidFill>
                  <a:srgbClr val="003366"/>
                </a:solidFill>
              </a:rPr>
              <a:t>th</a:t>
            </a:r>
            <a:r>
              <a:rPr lang="en-US" sz="2000" dirty="0" smtClean="0">
                <a:solidFill>
                  <a:srgbClr val="003366"/>
                </a:solidFill>
              </a:rPr>
              <a:t> Swiss Transport Research Conference</a:t>
            </a:r>
            <a:endParaRPr lang="en-US" sz="2000" dirty="0" smtClean="0">
              <a:solidFill>
                <a:srgbClr val="003366"/>
              </a:solidFill>
            </a:endParaRPr>
          </a:p>
          <a:p>
            <a:pPr fontAlgn="ctr"/>
            <a:r>
              <a:rPr lang="it-IT" altLang="it-IT" sz="2000" dirty="0" smtClean="0">
                <a:solidFill>
                  <a:srgbClr val="003366"/>
                </a:solidFill>
              </a:rPr>
              <a:t>Ascona, </a:t>
            </a:r>
            <a:r>
              <a:rPr lang="it-IT" altLang="it-IT" sz="2000" dirty="0" err="1">
                <a:solidFill>
                  <a:srgbClr val="003366"/>
                </a:solidFill>
              </a:rPr>
              <a:t>May</a:t>
            </a:r>
            <a:r>
              <a:rPr lang="it-IT" altLang="it-IT" sz="2000" dirty="0">
                <a:solidFill>
                  <a:srgbClr val="003366"/>
                </a:solidFill>
              </a:rPr>
              <a:t> </a:t>
            </a:r>
            <a:r>
              <a:rPr lang="it-IT" altLang="it-IT" sz="2000" dirty="0" smtClean="0">
                <a:solidFill>
                  <a:srgbClr val="003366"/>
                </a:solidFill>
              </a:rPr>
              <a:t>17</a:t>
            </a:r>
            <a:r>
              <a:rPr lang="it-IT" altLang="it-IT" sz="2000" dirty="0" smtClean="0">
                <a:solidFill>
                  <a:srgbClr val="003366"/>
                </a:solidFill>
              </a:rPr>
              <a:t>-19, </a:t>
            </a:r>
            <a:r>
              <a:rPr lang="it-IT" altLang="it-IT" sz="2000" dirty="0" smtClean="0">
                <a:solidFill>
                  <a:srgbClr val="003366"/>
                </a:solidFill>
              </a:rPr>
              <a:t>2017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700213"/>
            <a:ext cx="6858000" cy="1905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Trends in </a:t>
            </a:r>
            <a:r>
              <a:rPr lang="en-US" dirty="0" smtClean="0"/>
              <a:t>transportation </a:t>
            </a:r>
            <a:r>
              <a:rPr lang="en-US" dirty="0"/>
              <a:t>and logistics</a:t>
            </a:r>
            <a:endParaRPr lang="it-IT" altLang="it-IT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406525" y="966788"/>
            <a:ext cx="7197725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Demand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 smtClean="0">
                <a:solidFill>
                  <a:srgbClr val="002060"/>
                </a:solidFill>
              </a:rPr>
              <a:t>shaping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>
                <a:solidFill>
                  <a:srgbClr val="002060"/>
                </a:solidFill>
              </a:rPr>
              <a:t>Proactively</a:t>
            </a:r>
            <a:r>
              <a:rPr lang="it-IT" sz="2000" dirty="0">
                <a:solidFill>
                  <a:srgbClr val="CC0099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influencing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demand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r>
              <a:rPr lang="it-IT" sz="2000" kern="0" dirty="0">
                <a:solidFill>
                  <a:srgbClr val="FF0000"/>
                </a:solidFill>
              </a:rPr>
              <a:t>Total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>
                <a:solidFill>
                  <a:srgbClr val="FF0000"/>
                </a:solidFill>
              </a:rPr>
              <a:t>system</a:t>
            </a:r>
            <a:r>
              <a:rPr lang="it-IT" sz="2000" kern="0" dirty="0">
                <a:solidFill>
                  <a:srgbClr val="FF0000"/>
                </a:solidFill>
              </a:rPr>
              <a:t> </a:t>
            </a:r>
            <a:r>
              <a:rPr lang="it-IT" sz="2000" kern="0" dirty="0" err="1">
                <a:solidFill>
                  <a:srgbClr val="002060"/>
                </a:solidFill>
              </a:rPr>
              <a:t>value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8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Transformational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>
                <a:solidFill>
                  <a:srgbClr val="002060"/>
                </a:solidFill>
              </a:rPr>
              <a:t>agility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 smtClean="0">
                <a:solidFill>
                  <a:srgbClr val="002060"/>
                </a:solidFill>
              </a:rPr>
              <a:t>Constantly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changing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conditions</a:t>
            </a:r>
            <a:endParaRPr lang="it-IT" sz="2000" kern="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0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err="1">
                <a:solidFill>
                  <a:srgbClr val="002060"/>
                </a:solidFill>
              </a:rPr>
              <a:t>Flexible</a:t>
            </a:r>
            <a:r>
              <a:rPr lang="it-IT" sz="2800" kern="0" dirty="0" smtClean="0">
                <a:solidFill>
                  <a:srgbClr val="0070C0"/>
                </a:solidFill>
              </a:rPr>
              <a:t> </a:t>
            </a:r>
            <a:r>
              <a:rPr lang="it-IT" sz="2800" kern="0" dirty="0">
                <a:solidFill>
                  <a:srgbClr val="002060"/>
                </a:solidFill>
              </a:rPr>
              <a:t>network </a:t>
            </a:r>
            <a:r>
              <a:rPr lang="it-IT" sz="2800" kern="0" dirty="0" err="1">
                <a:solidFill>
                  <a:srgbClr val="002060"/>
                </a:solidFill>
              </a:rPr>
              <a:t>integration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>
                <a:solidFill>
                  <a:srgbClr val="002060"/>
                </a:solidFill>
              </a:rPr>
              <a:t>Dynamic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selection</a:t>
            </a:r>
            <a:r>
              <a:rPr lang="it-IT" sz="2000" dirty="0">
                <a:solidFill>
                  <a:srgbClr val="002060"/>
                </a:solidFill>
              </a:rPr>
              <a:t> of </a:t>
            </a:r>
            <a:r>
              <a:rPr lang="it-IT" sz="2000" dirty="0" err="1">
                <a:solidFill>
                  <a:srgbClr val="002060"/>
                </a:solidFill>
              </a:rPr>
              <a:t>partners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upstream</a:t>
            </a:r>
            <a:r>
              <a:rPr lang="it-IT" sz="2000" dirty="0">
                <a:solidFill>
                  <a:srgbClr val="002060"/>
                </a:solidFill>
              </a:rPr>
              <a:t> and downstream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FF0000"/>
                </a:solidFill>
              </a:rPr>
              <a:t>Global </a:t>
            </a:r>
            <a:r>
              <a:rPr lang="it-IT" sz="2800" kern="0" dirty="0" err="1" smtClean="0">
                <a:solidFill>
                  <a:srgbClr val="002060"/>
                </a:solidFill>
              </a:rPr>
              <a:t>optimization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400" kern="0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Trends in supply chain logistics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32652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406525" y="966788"/>
            <a:ext cx="7197725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Demand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 smtClean="0">
                <a:solidFill>
                  <a:srgbClr val="002060"/>
                </a:solidFill>
              </a:rPr>
              <a:t>shaping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>
                <a:solidFill>
                  <a:srgbClr val="002060"/>
                </a:solidFill>
              </a:rPr>
              <a:t>Proactively</a:t>
            </a:r>
            <a:r>
              <a:rPr lang="it-IT" sz="2000" dirty="0">
                <a:solidFill>
                  <a:srgbClr val="CC0099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influencing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demand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r>
              <a:rPr lang="it-IT" sz="2000" kern="0" dirty="0">
                <a:solidFill>
                  <a:srgbClr val="FF0000"/>
                </a:solidFill>
              </a:rPr>
              <a:t>Total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>
                <a:solidFill>
                  <a:srgbClr val="FF0000"/>
                </a:solidFill>
              </a:rPr>
              <a:t>system</a:t>
            </a:r>
            <a:r>
              <a:rPr lang="it-IT" sz="2000" kern="0" dirty="0">
                <a:solidFill>
                  <a:srgbClr val="FF0000"/>
                </a:solidFill>
              </a:rPr>
              <a:t> </a:t>
            </a:r>
            <a:r>
              <a:rPr lang="it-IT" sz="2000" kern="0" dirty="0" err="1">
                <a:solidFill>
                  <a:srgbClr val="002060"/>
                </a:solidFill>
              </a:rPr>
              <a:t>value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8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Transformational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>
                <a:solidFill>
                  <a:srgbClr val="0070C0"/>
                </a:solidFill>
              </a:rPr>
              <a:t>agility</a:t>
            </a:r>
            <a:endParaRPr lang="it-IT" sz="2800" kern="0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it-IT" sz="2000" kern="0" dirty="0" err="1">
                <a:solidFill>
                  <a:srgbClr val="0070C0"/>
                </a:solidFill>
              </a:rPr>
              <a:t>Constantly</a:t>
            </a:r>
            <a:r>
              <a:rPr lang="it-IT" sz="2000" kern="0" dirty="0">
                <a:solidFill>
                  <a:srgbClr val="0070C0"/>
                </a:solidFill>
              </a:rPr>
              <a:t> </a:t>
            </a:r>
            <a:r>
              <a:rPr lang="it-IT" sz="2000" kern="0" dirty="0" err="1">
                <a:solidFill>
                  <a:srgbClr val="0070C0"/>
                </a:solidFill>
              </a:rPr>
              <a:t>changing</a:t>
            </a:r>
            <a:r>
              <a:rPr lang="it-IT" sz="2000" kern="0" dirty="0">
                <a:solidFill>
                  <a:srgbClr val="0070C0"/>
                </a:solidFill>
              </a:rPr>
              <a:t> </a:t>
            </a:r>
            <a:r>
              <a:rPr lang="it-IT" sz="2000" kern="0" dirty="0" err="1">
                <a:solidFill>
                  <a:srgbClr val="0070C0"/>
                </a:solidFill>
              </a:rPr>
              <a:t>conditions</a:t>
            </a:r>
            <a:endParaRPr lang="it-IT" sz="2000" kern="0" dirty="0">
              <a:solidFill>
                <a:srgbClr val="0070C0"/>
              </a:solidFill>
            </a:endParaRPr>
          </a:p>
          <a:p>
            <a:pPr lvl="1">
              <a:defRPr/>
            </a:pPr>
            <a:endParaRPr lang="it-IT" sz="20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err="1" smtClean="0">
                <a:solidFill>
                  <a:srgbClr val="0070C0"/>
                </a:solidFill>
              </a:rPr>
              <a:t>Flexible</a:t>
            </a:r>
            <a:r>
              <a:rPr lang="it-IT" sz="2800" kern="0" dirty="0" smtClean="0">
                <a:solidFill>
                  <a:srgbClr val="0070C0"/>
                </a:solidFill>
              </a:rPr>
              <a:t> </a:t>
            </a:r>
            <a:r>
              <a:rPr lang="it-IT" sz="2800" kern="0" dirty="0">
                <a:solidFill>
                  <a:srgbClr val="002060"/>
                </a:solidFill>
              </a:rPr>
              <a:t>network </a:t>
            </a:r>
            <a:r>
              <a:rPr lang="it-IT" sz="2800" kern="0" dirty="0" err="1">
                <a:solidFill>
                  <a:srgbClr val="002060"/>
                </a:solidFill>
              </a:rPr>
              <a:t>integration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>
                <a:solidFill>
                  <a:srgbClr val="0070C0"/>
                </a:solidFill>
              </a:rPr>
              <a:t>Dynamic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selection</a:t>
            </a:r>
            <a:r>
              <a:rPr lang="it-IT" sz="2000" dirty="0">
                <a:solidFill>
                  <a:srgbClr val="002060"/>
                </a:solidFill>
              </a:rPr>
              <a:t> of </a:t>
            </a:r>
            <a:r>
              <a:rPr lang="it-IT" sz="2000" dirty="0" err="1">
                <a:solidFill>
                  <a:srgbClr val="002060"/>
                </a:solidFill>
              </a:rPr>
              <a:t>partners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upstream</a:t>
            </a:r>
            <a:r>
              <a:rPr lang="it-IT" sz="2000" dirty="0">
                <a:solidFill>
                  <a:srgbClr val="002060"/>
                </a:solidFill>
              </a:rPr>
              <a:t> and downstream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FF0000"/>
                </a:solidFill>
              </a:rPr>
              <a:t>Global </a:t>
            </a:r>
            <a:r>
              <a:rPr lang="it-IT" sz="2800" kern="0" dirty="0" err="1" smtClean="0">
                <a:solidFill>
                  <a:srgbClr val="002060"/>
                </a:solidFill>
              </a:rPr>
              <a:t>optimization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400" kern="0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60475" y="-1190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Trends in supply chain logistics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40954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2411413" y="3016250"/>
            <a:ext cx="215741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it-IT" sz="2800" b="1" kern="0" dirty="0" err="1" smtClean="0">
                <a:solidFill>
                  <a:srgbClr val="FF0000"/>
                </a:solidFill>
              </a:rPr>
              <a:t>Systemic</a:t>
            </a:r>
            <a:r>
              <a:rPr lang="it-IT" sz="2800" b="1" kern="0" dirty="0" smtClean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endParaRPr lang="it-IT" sz="2400" b="1" kern="0" dirty="0" smtClean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 bwMode="auto">
          <a:xfrm>
            <a:off x="4791075" y="4398963"/>
            <a:ext cx="21574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it-IT" sz="2800" b="1" kern="0" dirty="0" err="1" smtClean="0">
                <a:solidFill>
                  <a:srgbClr val="0070C0"/>
                </a:solidFill>
              </a:rPr>
              <a:t>Dynamic</a:t>
            </a:r>
            <a:endParaRPr lang="it-IT" sz="2800" b="1" kern="0" dirty="0" smtClean="0">
              <a:solidFill>
                <a:srgbClr val="0070C0"/>
              </a:solidFill>
            </a:endParaRPr>
          </a:p>
          <a:p>
            <a:pPr lvl="1">
              <a:defRPr/>
            </a:pPr>
            <a:endParaRPr lang="it-IT" sz="2400" b="1" kern="0" dirty="0" smtClean="0">
              <a:solidFill>
                <a:srgbClr val="0070C0"/>
              </a:solidFill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 bwMode="auto">
          <a:xfrm>
            <a:off x="5435600" y="1957388"/>
            <a:ext cx="302418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it-IT" sz="2800" b="1" kern="0" dirty="0" smtClean="0">
                <a:solidFill>
                  <a:srgbClr val="00B050"/>
                </a:solidFill>
              </a:rPr>
              <a:t>Collaborative</a:t>
            </a:r>
          </a:p>
          <a:p>
            <a:pPr lvl="1">
              <a:defRPr/>
            </a:pPr>
            <a:endParaRPr lang="it-IT" sz="2400" b="1" kern="0" dirty="0" smtClean="0">
              <a:solidFill>
                <a:srgbClr val="CC0099"/>
              </a:solidFill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Trends in supply chain logistics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21289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</a:t>
            </a:r>
            <a:endParaRPr lang="it-IT" altLang="it-IT" sz="1800" kern="0" smtClean="0"/>
          </a:p>
        </p:txBody>
      </p:sp>
      <p:pic>
        <p:nvPicPr>
          <p:cNvPr id="5" name="Picture 2" descr="http://www.biz-development.com/SupplyChain/Supply_Chain_Modernl_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557338"/>
            <a:ext cx="693578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pic>
        <p:nvPicPr>
          <p:cNvPr id="4" name="Picture 3" descr="http://www.orms-today.org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14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11413" y="2565400"/>
            <a:ext cx="1495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it-IT" sz="2000" kern="0" dirty="0" smtClean="0">
                <a:solidFill>
                  <a:srgbClr val="FF0000"/>
                </a:solidFill>
              </a:rPr>
              <a:t>Facility location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99200" y="2184400"/>
            <a:ext cx="1944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it-IT" sz="2000" kern="0" dirty="0" smtClean="0">
                <a:solidFill>
                  <a:srgbClr val="FF0000"/>
                </a:solidFill>
              </a:rPr>
              <a:t>Warehouse management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68513" y="4005263"/>
            <a:ext cx="1495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it-IT" sz="2000" kern="0" dirty="0" smtClean="0">
                <a:solidFill>
                  <a:srgbClr val="FF0000"/>
                </a:solidFill>
              </a:rPr>
              <a:t>Production scheduling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27763" y="4849813"/>
            <a:ext cx="2089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it-IT" sz="2000" kern="0" dirty="0" smtClean="0">
                <a:solidFill>
                  <a:srgbClr val="FF0000"/>
                </a:solidFill>
              </a:rPr>
              <a:t>Supply chain network design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4727" y="1536700"/>
            <a:ext cx="1495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it-IT" sz="2000" kern="0" dirty="0" smtClean="0">
                <a:solidFill>
                  <a:srgbClr val="FF0000"/>
                </a:solidFill>
              </a:rPr>
              <a:t>Vehicle routing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51275" y="5060950"/>
            <a:ext cx="2105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it-IT" sz="2000" kern="0" dirty="0" smtClean="0">
                <a:solidFill>
                  <a:srgbClr val="FF0000"/>
                </a:solidFill>
              </a:rPr>
              <a:t>Inventory management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659563" y="3409950"/>
            <a:ext cx="1944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it-IT" sz="2000" kern="0" dirty="0" smtClean="0">
                <a:solidFill>
                  <a:srgbClr val="FF0000"/>
                </a:solidFill>
              </a:rPr>
              <a:t>Lot sizing</a:t>
            </a: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</a:t>
            </a:r>
            <a:endParaRPr lang="it-IT" altLang="it-IT" sz="1800" kern="0" smtClean="0"/>
          </a:p>
        </p:txBody>
      </p:sp>
      <p:cxnSp>
        <p:nvCxnSpPr>
          <p:cNvPr id="13" name="Connettore 2 12"/>
          <p:cNvCxnSpPr>
            <a:cxnSpLocks noChangeShapeType="1"/>
          </p:cNvCxnSpPr>
          <p:nvPr/>
        </p:nvCxnSpPr>
        <p:spPr bwMode="auto">
          <a:xfrm flipH="1">
            <a:off x="4648200" y="2446338"/>
            <a:ext cx="9525" cy="2468562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>
            <a:cxnSpLocks noChangeShapeType="1"/>
          </p:cNvCxnSpPr>
          <p:nvPr/>
        </p:nvCxnSpPr>
        <p:spPr bwMode="auto">
          <a:xfrm flipH="1">
            <a:off x="3708400" y="2708275"/>
            <a:ext cx="2143126" cy="19050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>
            <a:cxnSpLocks noChangeShapeType="1"/>
          </p:cNvCxnSpPr>
          <p:nvPr/>
        </p:nvCxnSpPr>
        <p:spPr bwMode="auto">
          <a:xfrm>
            <a:off x="5192439" y="2446337"/>
            <a:ext cx="1108349" cy="982663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/>
          <p:cNvCxnSpPr>
            <a:cxnSpLocks noChangeShapeType="1"/>
          </p:cNvCxnSpPr>
          <p:nvPr/>
        </p:nvCxnSpPr>
        <p:spPr bwMode="auto">
          <a:xfrm flipH="1">
            <a:off x="3851275" y="3681413"/>
            <a:ext cx="2449513" cy="58578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2 16"/>
          <p:cNvCxnSpPr>
            <a:cxnSpLocks noChangeShapeType="1"/>
          </p:cNvCxnSpPr>
          <p:nvPr/>
        </p:nvCxnSpPr>
        <p:spPr bwMode="auto">
          <a:xfrm>
            <a:off x="3789363" y="4365625"/>
            <a:ext cx="712787" cy="549275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2 17"/>
          <p:cNvCxnSpPr>
            <a:cxnSpLocks noChangeShapeType="1"/>
          </p:cNvCxnSpPr>
          <p:nvPr/>
        </p:nvCxnSpPr>
        <p:spPr bwMode="auto">
          <a:xfrm flipH="1" flipV="1">
            <a:off x="3708400" y="3089275"/>
            <a:ext cx="2303464" cy="1825625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ttore 2 18"/>
          <p:cNvCxnSpPr>
            <a:cxnSpLocks noChangeShapeType="1"/>
          </p:cNvCxnSpPr>
          <p:nvPr/>
        </p:nvCxnSpPr>
        <p:spPr bwMode="auto">
          <a:xfrm flipH="1">
            <a:off x="5202237" y="2898775"/>
            <a:ext cx="839788" cy="2016125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ttore 2 19"/>
          <p:cNvCxnSpPr>
            <a:cxnSpLocks noChangeShapeType="1"/>
          </p:cNvCxnSpPr>
          <p:nvPr/>
        </p:nvCxnSpPr>
        <p:spPr bwMode="auto">
          <a:xfrm flipH="1">
            <a:off x="3789363" y="2852738"/>
            <a:ext cx="2141537" cy="122713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ttore 2 21"/>
          <p:cNvCxnSpPr>
            <a:cxnSpLocks noChangeShapeType="1"/>
          </p:cNvCxnSpPr>
          <p:nvPr/>
        </p:nvCxnSpPr>
        <p:spPr bwMode="auto">
          <a:xfrm flipV="1">
            <a:off x="4903787" y="3974306"/>
            <a:ext cx="1540421" cy="940594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ttore 2 25"/>
          <p:cNvCxnSpPr>
            <a:cxnSpLocks noChangeShapeType="1"/>
          </p:cNvCxnSpPr>
          <p:nvPr/>
        </p:nvCxnSpPr>
        <p:spPr bwMode="auto">
          <a:xfrm>
            <a:off x="4903787" y="2446338"/>
            <a:ext cx="1323976" cy="2403475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2 22"/>
          <p:cNvCxnSpPr>
            <a:cxnSpLocks noChangeShapeType="1"/>
          </p:cNvCxnSpPr>
          <p:nvPr/>
        </p:nvCxnSpPr>
        <p:spPr bwMode="auto">
          <a:xfrm flipH="1">
            <a:off x="3708402" y="2446338"/>
            <a:ext cx="863598" cy="26193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256213" y="1709738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61013" y="2916238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881563" y="3873500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018213" y="2519363"/>
          <a:ext cx="3698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0" name="Immagine bitmap" r:id="rId3" imgW="714286" imgH="1895238" progId="PBrush">
                  <p:embed/>
                </p:oleObj>
              </mc:Choice>
              <mc:Fallback>
                <p:oleObj name="Immagine bitmap" r:id="rId3" imgW="714286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519363"/>
                        <a:ext cx="3698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426075" y="3814763"/>
          <a:ext cx="3698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1" name="Immagine bitmap" r:id="rId5" imgW="714286" imgH="1895238" progId="PBrush">
                  <p:embed/>
                </p:oleObj>
              </mc:Choice>
              <mc:Fallback>
                <p:oleObj name="Immagine bitmap" r:id="rId5" imgW="714286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3814763"/>
                        <a:ext cx="36988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29"/>
          <p:cNvSpPr>
            <a:spLocks/>
          </p:cNvSpPr>
          <p:nvPr/>
        </p:nvSpPr>
        <p:spPr bwMode="auto">
          <a:xfrm>
            <a:off x="5033963" y="908050"/>
            <a:ext cx="1511300" cy="1562100"/>
          </a:xfrm>
          <a:custGeom>
            <a:avLst/>
            <a:gdLst>
              <a:gd name="T0" fmla="*/ 2147483647 w 952"/>
              <a:gd name="T1" fmla="*/ 2147483647 h 984"/>
              <a:gd name="T2" fmla="*/ 2147483647 w 952"/>
              <a:gd name="T3" fmla="*/ 2147483647 h 984"/>
              <a:gd name="T4" fmla="*/ 2147483647 w 952"/>
              <a:gd name="T5" fmla="*/ 2147483647 h 984"/>
              <a:gd name="T6" fmla="*/ 2147483647 w 952"/>
              <a:gd name="T7" fmla="*/ 2147483647 h 984"/>
              <a:gd name="T8" fmla="*/ 2147483647 w 952"/>
              <a:gd name="T9" fmla="*/ 2147483647 h 984"/>
              <a:gd name="T10" fmla="*/ 2147483647 w 952"/>
              <a:gd name="T11" fmla="*/ 2147483647 h 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2"/>
              <a:gd name="T19" fmla="*/ 0 h 984"/>
              <a:gd name="T20" fmla="*/ 952 w 952"/>
              <a:gd name="T21" fmla="*/ 984 h 9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2" h="984">
                <a:moveTo>
                  <a:pt x="208" y="200"/>
                </a:moveTo>
                <a:cubicBezTo>
                  <a:pt x="88" y="296"/>
                  <a:pt x="0" y="504"/>
                  <a:pt x="16" y="632"/>
                </a:cubicBezTo>
                <a:cubicBezTo>
                  <a:pt x="32" y="760"/>
                  <a:pt x="160" y="984"/>
                  <a:pt x="304" y="968"/>
                </a:cubicBezTo>
                <a:cubicBezTo>
                  <a:pt x="448" y="952"/>
                  <a:pt x="808" y="688"/>
                  <a:pt x="880" y="536"/>
                </a:cubicBezTo>
                <a:cubicBezTo>
                  <a:pt x="952" y="384"/>
                  <a:pt x="848" y="112"/>
                  <a:pt x="736" y="56"/>
                </a:cubicBezTo>
                <a:cubicBezTo>
                  <a:pt x="624" y="0"/>
                  <a:pt x="328" y="104"/>
                  <a:pt x="208" y="200"/>
                </a:cubicBezTo>
                <a:close/>
              </a:path>
            </a:pathLst>
          </a:cu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Freeform 30"/>
          <p:cNvSpPr>
            <a:spLocks/>
          </p:cNvSpPr>
          <p:nvPr/>
        </p:nvSpPr>
        <p:spPr bwMode="auto">
          <a:xfrm>
            <a:off x="5180013" y="2192338"/>
            <a:ext cx="1600200" cy="1320800"/>
          </a:xfrm>
          <a:custGeom>
            <a:avLst/>
            <a:gdLst>
              <a:gd name="T0" fmla="*/ 2147483647 w 1008"/>
              <a:gd name="T1" fmla="*/ 2147483647 h 688"/>
              <a:gd name="T2" fmla="*/ 0 w 1008"/>
              <a:gd name="T3" fmla="*/ 2147483647 h 688"/>
              <a:gd name="T4" fmla="*/ 2147483647 w 1008"/>
              <a:gd name="T5" fmla="*/ 2147483647 h 688"/>
              <a:gd name="T6" fmla="*/ 2147483647 w 1008"/>
              <a:gd name="T7" fmla="*/ 2147483647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88"/>
              <a:gd name="T14" fmla="*/ 1008 w 1008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88">
                <a:moveTo>
                  <a:pt x="864" y="688"/>
                </a:moveTo>
                <a:cubicBezTo>
                  <a:pt x="432" y="672"/>
                  <a:pt x="0" y="656"/>
                  <a:pt x="0" y="544"/>
                </a:cubicBezTo>
                <a:cubicBezTo>
                  <a:pt x="0" y="432"/>
                  <a:pt x="720" y="0"/>
                  <a:pt x="864" y="16"/>
                </a:cubicBezTo>
                <a:cubicBezTo>
                  <a:pt x="1008" y="32"/>
                  <a:pt x="936" y="336"/>
                  <a:pt x="864" y="640"/>
                </a:cubicBezTo>
              </a:path>
            </a:pathLst>
          </a:custGeom>
          <a:noFill/>
          <a:ln w="38100" cap="rnd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Freeform 31"/>
          <p:cNvSpPr>
            <a:spLocks/>
          </p:cNvSpPr>
          <p:nvPr/>
        </p:nvSpPr>
        <p:spPr bwMode="auto">
          <a:xfrm>
            <a:off x="4608513" y="3694113"/>
            <a:ext cx="1692275" cy="1320800"/>
          </a:xfrm>
          <a:custGeom>
            <a:avLst/>
            <a:gdLst>
              <a:gd name="T0" fmla="*/ 2147483647 w 992"/>
              <a:gd name="T1" fmla="*/ 2147483647 h 848"/>
              <a:gd name="T2" fmla="*/ 2147483647 w 992"/>
              <a:gd name="T3" fmla="*/ 2147483647 h 848"/>
              <a:gd name="T4" fmla="*/ 2147483647 w 992"/>
              <a:gd name="T5" fmla="*/ 2147483647 h 848"/>
              <a:gd name="T6" fmla="*/ 2147483647 w 992"/>
              <a:gd name="T7" fmla="*/ 2147483647 h 848"/>
              <a:gd name="T8" fmla="*/ 2147483647 w 992"/>
              <a:gd name="T9" fmla="*/ 2147483647 h 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2"/>
              <a:gd name="T16" fmla="*/ 0 h 848"/>
              <a:gd name="T17" fmla="*/ 992 w 992"/>
              <a:gd name="T18" fmla="*/ 848 h 8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2" h="848">
                <a:moveTo>
                  <a:pt x="976" y="376"/>
                </a:moveTo>
                <a:cubicBezTo>
                  <a:pt x="960" y="248"/>
                  <a:pt x="752" y="80"/>
                  <a:pt x="592" y="40"/>
                </a:cubicBezTo>
                <a:cubicBezTo>
                  <a:pt x="432" y="0"/>
                  <a:pt x="0" y="8"/>
                  <a:pt x="16" y="136"/>
                </a:cubicBezTo>
                <a:cubicBezTo>
                  <a:pt x="32" y="264"/>
                  <a:pt x="528" y="768"/>
                  <a:pt x="688" y="808"/>
                </a:cubicBezTo>
                <a:cubicBezTo>
                  <a:pt x="848" y="848"/>
                  <a:pt x="992" y="504"/>
                  <a:pt x="976" y="376"/>
                </a:cubicBezTo>
                <a:close/>
              </a:path>
            </a:pathLst>
          </a:custGeom>
          <a:noFill/>
          <a:ln w="38100" cap="rnd">
            <a:solidFill>
              <a:srgbClr val="7030A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051050" y="249555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3263900" y="45370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Freeform 29"/>
          <p:cNvSpPr>
            <a:spLocks/>
          </p:cNvSpPr>
          <p:nvPr/>
        </p:nvSpPr>
        <p:spPr bwMode="auto">
          <a:xfrm>
            <a:off x="3041650" y="3733800"/>
            <a:ext cx="1511300" cy="1562100"/>
          </a:xfrm>
          <a:custGeom>
            <a:avLst/>
            <a:gdLst>
              <a:gd name="T0" fmla="*/ 2147483647 w 952"/>
              <a:gd name="T1" fmla="*/ 2147483647 h 984"/>
              <a:gd name="T2" fmla="*/ 2147483647 w 952"/>
              <a:gd name="T3" fmla="*/ 2147483647 h 984"/>
              <a:gd name="T4" fmla="*/ 2147483647 w 952"/>
              <a:gd name="T5" fmla="*/ 2147483647 h 984"/>
              <a:gd name="T6" fmla="*/ 2147483647 w 952"/>
              <a:gd name="T7" fmla="*/ 2147483647 h 984"/>
              <a:gd name="T8" fmla="*/ 2147483647 w 952"/>
              <a:gd name="T9" fmla="*/ 2147483647 h 984"/>
              <a:gd name="T10" fmla="*/ 2147483647 w 952"/>
              <a:gd name="T11" fmla="*/ 2147483647 h 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2"/>
              <a:gd name="T19" fmla="*/ 0 h 984"/>
              <a:gd name="T20" fmla="*/ 952 w 952"/>
              <a:gd name="T21" fmla="*/ 984 h 9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2" h="984">
                <a:moveTo>
                  <a:pt x="208" y="200"/>
                </a:moveTo>
                <a:cubicBezTo>
                  <a:pt x="88" y="296"/>
                  <a:pt x="0" y="504"/>
                  <a:pt x="16" y="632"/>
                </a:cubicBezTo>
                <a:cubicBezTo>
                  <a:pt x="32" y="760"/>
                  <a:pt x="160" y="984"/>
                  <a:pt x="304" y="968"/>
                </a:cubicBezTo>
                <a:cubicBezTo>
                  <a:pt x="448" y="952"/>
                  <a:pt x="808" y="688"/>
                  <a:pt x="880" y="536"/>
                </a:cubicBezTo>
                <a:cubicBezTo>
                  <a:pt x="952" y="384"/>
                  <a:pt x="848" y="112"/>
                  <a:pt x="736" y="56"/>
                </a:cubicBezTo>
                <a:cubicBezTo>
                  <a:pt x="624" y="0"/>
                  <a:pt x="328" y="104"/>
                  <a:pt x="208" y="200"/>
                </a:cubicBezTo>
                <a:close/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/>
        </p:nvGraphicFramePr>
        <p:xfrm>
          <a:off x="5713413" y="1198563"/>
          <a:ext cx="3698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2" name="Immagine bitmap" r:id="rId6" imgW="714286" imgH="1895238" progId="PBrush">
                  <p:embed/>
                </p:oleObj>
              </mc:Choice>
              <mc:Fallback>
                <p:oleObj name="Immagine bitmap" r:id="rId6" imgW="714286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1198563"/>
                        <a:ext cx="3698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/>
        </p:nvGraphicFramePr>
        <p:xfrm>
          <a:off x="3778250" y="3887788"/>
          <a:ext cx="3698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3" name="Immagine bitmap" r:id="rId7" imgW="714286" imgH="1895238" progId="PBrush">
                  <p:embed/>
                </p:oleObj>
              </mc:Choice>
              <mc:Fallback>
                <p:oleObj name="Immagine bitmap" r:id="rId7" imgW="714286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3887788"/>
                        <a:ext cx="36988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a destra 20"/>
          <p:cNvSpPr>
            <a:spLocks noChangeArrowheads="1"/>
          </p:cNvSpPr>
          <p:nvPr/>
        </p:nvSpPr>
        <p:spPr bwMode="auto">
          <a:xfrm>
            <a:off x="1738313" y="5918200"/>
            <a:ext cx="727075" cy="142875"/>
          </a:xfrm>
          <a:prstGeom prst="rightArrow">
            <a:avLst>
              <a:gd name="adj1" fmla="val 50000"/>
              <a:gd name="adj2" fmla="val 5034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52638" y="5794375"/>
            <a:ext cx="568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Individual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times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quantities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fixed</a:t>
            </a: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focus: An example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20881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814638" y="2595166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41650" y="3226991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35263" y="3936603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476375" y="3273028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8" name="Connettore 2 4"/>
          <p:cNvCxnSpPr>
            <a:cxnSpLocks noChangeShapeType="1"/>
            <a:stCxn id="7" idx="7"/>
            <a:endCxn id="4" idx="2"/>
          </p:cNvCxnSpPr>
          <p:nvPr/>
        </p:nvCxnSpPr>
        <p:spPr bwMode="auto">
          <a:xfrm flipV="1">
            <a:off x="1735138" y="2747566"/>
            <a:ext cx="1079500" cy="5699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9"/>
          <p:cNvCxnSpPr>
            <a:cxnSpLocks noChangeShapeType="1"/>
            <a:stCxn id="4" idx="4"/>
            <a:endCxn id="84" idx="7"/>
          </p:cNvCxnSpPr>
          <p:nvPr/>
        </p:nvCxnSpPr>
        <p:spPr bwMode="auto">
          <a:xfrm flipH="1">
            <a:off x="2190750" y="2899966"/>
            <a:ext cx="776288" cy="141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2 21"/>
          <p:cNvCxnSpPr>
            <a:cxnSpLocks noChangeShapeType="1"/>
            <a:stCxn id="84" idx="0"/>
            <a:endCxn id="7" idx="4"/>
          </p:cNvCxnSpPr>
          <p:nvPr/>
        </p:nvCxnSpPr>
        <p:spPr bwMode="auto">
          <a:xfrm flipH="1" flipV="1">
            <a:off x="1628775" y="3577828"/>
            <a:ext cx="454025" cy="690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407025" y="2588816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5634038" y="3220641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27650" y="3930253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067175" y="3265091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6" name="Connettore 2 15"/>
          <p:cNvCxnSpPr>
            <a:cxnSpLocks noChangeShapeType="1"/>
            <a:stCxn id="15" idx="6"/>
            <a:endCxn id="14" idx="0"/>
          </p:cNvCxnSpPr>
          <p:nvPr/>
        </p:nvCxnSpPr>
        <p:spPr bwMode="auto">
          <a:xfrm>
            <a:off x="4371975" y="3417491"/>
            <a:ext cx="1108075" cy="512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2 16"/>
          <p:cNvCxnSpPr>
            <a:cxnSpLocks noChangeShapeType="1"/>
            <a:stCxn id="14" idx="2"/>
            <a:endCxn id="15" idx="4"/>
          </p:cNvCxnSpPr>
          <p:nvPr/>
        </p:nvCxnSpPr>
        <p:spPr bwMode="auto">
          <a:xfrm flipH="1" flipV="1">
            <a:off x="4219575" y="3569891"/>
            <a:ext cx="1108075" cy="512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8108950" y="2595166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335963" y="3226991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8027988" y="3936603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769100" y="3273028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22" name="Connettore 2 21"/>
          <p:cNvCxnSpPr>
            <a:cxnSpLocks noChangeShapeType="1"/>
            <a:stCxn id="21" idx="7"/>
            <a:endCxn id="18" idx="3"/>
          </p:cNvCxnSpPr>
          <p:nvPr/>
        </p:nvCxnSpPr>
        <p:spPr bwMode="auto">
          <a:xfrm flipV="1">
            <a:off x="7029450" y="2855516"/>
            <a:ext cx="1123950" cy="461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2 22"/>
          <p:cNvCxnSpPr>
            <a:cxnSpLocks noChangeShapeType="1"/>
            <a:stCxn id="18" idx="4"/>
            <a:endCxn id="86" idx="7"/>
          </p:cNvCxnSpPr>
          <p:nvPr/>
        </p:nvCxnSpPr>
        <p:spPr bwMode="auto">
          <a:xfrm flipH="1">
            <a:off x="7399338" y="2899966"/>
            <a:ext cx="862012" cy="1408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2 23"/>
          <p:cNvCxnSpPr>
            <a:cxnSpLocks noChangeShapeType="1"/>
            <a:stCxn id="86" idx="0"/>
            <a:endCxn id="21" idx="4"/>
          </p:cNvCxnSpPr>
          <p:nvPr/>
        </p:nvCxnSpPr>
        <p:spPr bwMode="auto">
          <a:xfrm flipH="1" flipV="1">
            <a:off x="6921500" y="3577828"/>
            <a:ext cx="369888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4713288" y="3187303"/>
            <a:ext cx="623887" cy="390525"/>
            <a:chOff x="1868" y="1783"/>
            <a:chExt cx="629" cy="232"/>
          </a:xfrm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6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7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6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7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8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9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0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1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2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3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1930400" y="426839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4556125" y="427632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7138988" y="426362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87" name="Connettore 2 250"/>
          <p:cNvCxnSpPr>
            <a:cxnSpLocks noChangeShapeType="1"/>
            <a:stCxn id="7" idx="6"/>
            <a:endCxn id="5" idx="2"/>
          </p:cNvCxnSpPr>
          <p:nvPr/>
        </p:nvCxnSpPr>
        <p:spPr bwMode="auto">
          <a:xfrm flipV="1">
            <a:off x="1781175" y="3379391"/>
            <a:ext cx="1260475" cy="46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Connettore 2 252"/>
          <p:cNvCxnSpPr>
            <a:cxnSpLocks noChangeShapeType="1"/>
            <a:stCxn id="5" idx="3"/>
            <a:endCxn id="7" idx="5"/>
          </p:cNvCxnSpPr>
          <p:nvPr/>
        </p:nvCxnSpPr>
        <p:spPr bwMode="auto">
          <a:xfrm flipH="1">
            <a:off x="1735138" y="3487341"/>
            <a:ext cx="1350962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15"/>
          <p:cNvGrpSpPr>
            <a:grpSpLocks/>
          </p:cNvGrpSpPr>
          <p:nvPr/>
        </p:nvGrpSpPr>
        <p:grpSpPr bwMode="auto">
          <a:xfrm>
            <a:off x="2147888" y="3547666"/>
            <a:ext cx="623887" cy="388937"/>
            <a:chOff x="1868" y="1783"/>
            <a:chExt cx="629" cy="232"/>
          </a:xfrm>
        </p:grpSpPr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4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5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6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7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8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5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0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1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2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6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4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5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0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1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2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3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4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5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6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7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148" name="Rettangolo 321"/>
          <p:cNvSpPr>
            <a:spLocks noChangeArrowheads="1"/>
          </p:cNvSpPr>
          <p:nvPr/>
        </p:nvSpPr>
        <p:spPr bwMode="auto">
          <a:xfrm>
            <a:off x="2152650" y="3565128"/>
            <a:ext cx="236538" cy="271463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49" name="Rettangolo 148"/>
          <p:cNvSpPr>
            <a:spLocks noChangeArrowheads="1"/>
          </p:cNvSpPr>
          <p:nvPr/>
        </p:nvSpPr>
        <p:spPr bwMode="auto">
          <a:xfrm>
            <a:off x="4699000" y="3195241"/>
            <a:ext cx="234950" cy="27146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150" name="Group 15"/>
          <p:cNvGrpSpPr>
            <a:grpSpLocks/>
          </p:cNvGrpSpPr>
          <p:nvPr/>
        </p:nvGrpSpPr>
        <p:grpSpPr bwMode="auto">
          <a:xfrm>
            <a:off x="1600200" y="2660253"/>
            <a:ext cx="623888" cy="390525"/>
            <a:chOff x="1868" y="1783"/>
            <a:chExt cx="629" cy="232"/>
          </a:xfrm>
        </p:grpSpPr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4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5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6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9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1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2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9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70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1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2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3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5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6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8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9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0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1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2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3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5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6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7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8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9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0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1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2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3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6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7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8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0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1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2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3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4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5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6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7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8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09" name="Rettangolo 443"/>
          <p:cNvSpPr>
            <a:spLocks noChangeArrowheads="1"/>
          </p:cNvSpPr>
          <p:nvPr/>
        </p:nvSpPr>
        <p:spPr bwMode="auto">
          <a:xfrm>
            <a:off x="1585913" y="2668191"/>
            <a:ext cx="236537" cy="27146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210" name="Group 15"/>
          <p:cNvGrpSpPr>
            <a:grpSpLocks/>
          </p:cNvGrpSpPr>
          <p:nvPr/>
        </p:nvGrpSpPr>
        <p:grpSpPr bwMode="auto">
          <a:xfrm>
            <a:off x="7029450" y="2734866"/>
            <a:ext cx="623888" cy="390525"/>
            <a:chOff x="1868" y="1783"/>
            <a:chExt cx="629" cy="232"/>
          </a:xfrm>
        </p:grpSpPr>
        <p:sp>
          <p:nvSpPr>
            <p:cNvPr id="211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2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3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4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5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6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7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8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9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0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1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2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3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4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5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6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7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8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9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30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1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2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3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4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7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8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9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0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1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2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3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4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1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2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3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4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5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8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9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1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2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3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4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5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6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7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8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69" name="Rettangolo 268"/>
          <p:cNvSpPr>
            <a:spLocks noChangeArrowheads="1"/>
          </p:cNvSpPr>
          <p:nvPr/>
        </p:nvSpPr>
        <p:spPr bwMode="auto">
          <a:xfrm>
            <a:off x="7015163" y="2742803"/>
            <a:ext cx="234950" cy="271463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72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focus: An example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21862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143625" y="2214563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448425" y="3421063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768975" y="4378325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Freeform 29"/>
          <p:cNvSpPr>
            <a:spLocks/>
          </p:cNvSpPr>
          <p:nvPr/>
        </p:nvSpPr>
        <p:spPr bwMode="auto">
          <a:xfrm>
            <a:off x="5921375" y="1412875"/>
            <a:ext cx="1511300" cy="1562100"/>
          </a:xfrm>
          <a:custGeom>
            <a:avLst/>
            <a:gdLst>
              <a:gd name="T0" fmla="*/ 2147483647 w 952"/>
              <a:gd name="T1" fmla="*/ 2147483647 h 984"/>
              <a:gd name="T2" fmla="*/ 2147483647 w 952"/>
              <a:gd name="T3" fmla="*/ 2147483647 h 984"/>
              <a:gd name="T4" fmla="*/ 2147483647 w 952"/>
              <a:gd name="T5" fmla="*/ 2147483647 h 984"/>
              <a:gd name="T6" fmla="*/ 2147483647 w 952"/>
              <a:gd name="T7" fmla="*/ 2147483647 h 984"/>
              <a:gd name="T8" fmla="*/ 2147483647 w 952"/>
              <a:gd name="T9" fmla="*/ 2147483647 h 984"/>
              <a:gd name="T10" fmla="*/ 2147483647 w 952"/>
              <a:gd name="T11" fmla="*/ 2147483647 h 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2"/>
              <a:gd name="T19" fmla="*/ 0 h 984"/>
              <a:gd name="T20" fmla="*/ 952 w 952"/>
              <a:gd name="T21" fmla="*/ 984 h 9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2" h="984">
                <a:moveTo>
                  <a:pt x="208" y="200"/>
                </a:moveTo>
                <a:cubicBezTo>
                  <a:pt x="88" y="296"/>
                  <a:pt x="0" y="504"/>
                  <a:pt x="16" y="632"/>
                </a:cubicBezTo>
                <a:cubicBezTo>
                  <a:pt x="32" y="760"/>
                  <a:pt x="160" y="984"/>
                  <a:pt x="304" y="968"/>
                </a:cubicBezTo>
                <a:cubicBezTo>
                  <a:pt x="448" y="952"/>
                  <a:pt x="808" y="688"/>
                  <a:pt x="880" y="536"/>
                </a:cubicBezTo>
                <a:cubicBezTo>
                  <a:pt x="952" y="384"/>
                  <a:pt x="848" y="112"/>
                  <a:pt x="736" y="56"/>
                </a:cubicBezTo>
                <a:cubicBezTo>
                  <a:pt x="624" y="0"/>
                  <a:pt x="328" y="104"/>
                  <a:pt x="208" y="200"/>
                </a:cubicBezTo>
                <a:close/>
              </a:path>
            </a:pathLst>
          </a:cu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Freeform 30"/>
          <p:cNvSpPr>
            <a:spLocks/>
          </p:cNvSpPr>
          <p:nvPr/>
        </p:nvSpPr>
        <p:spPr bwMode="auto">
          <a:xfrm>
            <a:off x="6067425" y="2697163"/>
            <a:ext cx="1600200" cy="1320800"/>
          </a:xfrm>
          <a:custGeom>
            <a:avLst/>
            <a:gdLst>
              <a:gd name="T0" fmla="*/ 2147483647 w 1008"/>
              <a:gd name="T1" fmla="*/ 2147483647 h 688"/>
              <a:gd name="T2" fmla="*/ 0 w 1008"/>
              <a:gd name="T3" fmla="*/ 2147483647 h 688"/>
              <a:gd name="T4" fmla="*/ 2147483647 w 1008"/>
              <a:gd name="T5" fmla="*/ 2147483647 h 688"/>
              <a:gd name="T6" fmla="*/ 2147483647 w 1008"/>
              <a:gd name="T7" fmla="*/ 2147483647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88"/>
              <a:gd name="T14" fmla="*/ 1008 w 1008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88">
                <a:moveTo>
                  <a:pt x="864" y="688"/>
                </a:moveTo>
                <a:cubicBezTo>
                  <a:pt x="432" y="672"/>
                  <a:pt x="0" y="656"/>
                  <a:pt x="0" y="544"/>
                </a:cubicBezTo>
                <a:cubicBezTo>
                  <a:pt x="0" y="432"/>
                  <a:pt x="720" y="0"/>
                  <a:pt x="864" y="16"/>
                </a:cubicBezTo>
                <a:cubicBezTo>
                  <a:pt x="1008" y="32"/>
                  <a:pt x="936" y="336"/>
                  <a:pt x="864" y="640"/>
                </a:cubicBezTo>
              </a:path>
            </a:pathLst>
          </a:custGeom>
          <a:noFill/>
          <a:ln w="38100" cap="rnd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Freeform 31"/>
          <p:cNvSpPr>
            <a:spLocks/>
          </p:cNvSpPr>
          <p:nvPr/>
        </p:nvSpPr>
        <p:spPr bwMode="auto">
          <a:xfrm>
            <a:off x="5495925" y="4198938"/>
            <a:ext cx="1692275" cy="1320800"/>
          </a:xfrm>
          <a:custGeom>
            <a:avLst/>
            <a:gdLst>
              <a:gd name="T0" fmla="*/ 2147483647 w 992"/>
              <a:gd name="T1" fmla="*/ 2147483647 h 848"/>
              <a:gd name="T2" fmla="*/ 2147483647 w 992"/>
              <a:gd name="T3" fmla="*/ 2147483647 h 848"/>
              <a:gd name="T4" fmla="*/ 2147483647 w 992"/>
              <a:gd name="T5" fmla="*/ 2147483647 h 848"/>
              <a:gd name="T6" fmla="*/ 2147483647 w 992"/>
              <a:gd name="T7" fmla="*/ 2147483647 h 848"/>
              <a:gd name="T8" fmla="*/ 2147483647 w 992"/>
              <a:gd name="T9" fmla="*/ 2147483647 h 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2"/>
              <a:gd name="T16" fmla="*/ 0 h 848"/>
              <a:gd name="T17" fmla="*/ 992 w 992"/>
              <a:gd name="T18" fmla="*/ 848 h 8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2" h="848">
                <a:moveTo>
                  <a:pt x="976" y="376"/>
                </a:moveTo>
                <a:cubicBezTo>
                  <a:pt x="960" y="248"/>
                  <a:pt x="752" y="80"/>
                  <a:pt x="592" y="40"/>
                </a:cubicBezTo>
                <a:cubicBezTo>
                  <a:pt x="432" y="0"/>
                  <a:pt x="0" y="8"/>
                  <a:pt x="16" y="136"/>
                </a:cubicBezTo>
                <a:cubicBezTo>
                  <a:pt x="32" y="264"/>
                  <a:pt x="528" y="768"/>
                  <a:pt x="688" y="808"/>
                </a:cubicBezTo>
                <a:cubicBezTo>
                  <a:pt x="848" y="848"/>
                  <a:pt x="992" y="504"/>
                  <a:pt x="976" y="376"/>
                </a:cubicBezTo>
                <a:close/>
              </a:path>
            </a:pathLst>
          </a:custGeom>
          <a:noFill/>
          <a:ln w="38100" cap="rnd">
            <a:solidFill>
              <a:srgbClr val="7030A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940050" y="3000375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151313" y="50419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Freeform 29"/>
          <p:cNvSpPr>
            <a:spLocks/>
          </p:cNvSpPr>
          <p:nvPr/>
        </p:nvSpPr>
        <p:spPr bwMode="auto">
          <a:xfrm>
            <a:off x="3929063" y="4238625"/>
            <a:ext cx="1511300" cy="1562100"/>
          </a:xfrm>
          <a:custGeom>
            <a:avLst/>
            <a:gdLst>
              <a:gd name="T0" fmla="*/ 2147483647 w 952"/>
              <a:gd name="T1" fmla="*/ 2147483647 h 984"/>
              <a:gd name="T2" fmla="*/ 2147483647 w 952"/>
              <a:gd name="T3" fmla="*/ 2147483647 h 984"/>
              <a:gd name="T4" fmla="*/ 2147483647 w 952"/>
              <a:gd name="T5" fmla="*/ 2147483647 h 984"/>
              <a:gd name="T6" fmla="*/ 2147483647 w 952"/>
              <a:gd name="T7" fmla="*/ 2147483647 h 984"/>
              <a:gd name="T8" fmla="*/ 2147483647 w 952"/>
              <a:gd name="T9" fmla="*/ 2147483647 h 984"/>
              <a:gd name="T10" fmla="*/ 2147483647 w 952"/>
              <a:gd name="T11" fmla="*/ 2147483647 h 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2"/>
              <a:gd name="T19" fmla="*/ 0 h 984"/>
              <a:gd name="T20" fmla="*/ 952 w 952"/>
              <a:gd name="T21" fmla="*/ 984 h 9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2" h="984">
                <a:moveTo>
                  <a:pt x="208" y="200"/>
                </a:moveTo>
                <a:cubicBezTo>
                  <a:pt x="88" y="296"/>
                  <a:pt x="0" y="504"/>
                  <a:pt x="16" y="632"/>
                </a:cubicBezTo>
                <a:cubicBezTo>
                  <a:pt x="32" y="760"/>
                  <a:pt x="160" y="984"/>
                  <a:pt x="304" y="968"/>
                </a:cubicBezTo>
                <a:cubicBezTo>
                  <a:pt x="448" y="952"/>
                  <a:pt x="808" y="688"/>
                  <a:pt x="880" y="536"/>
                </a:cubicBezTo>
                <a:cubicBezTo>
                  <a:pt x="952" y="384"/>
                  <a:pt x="848" y="112"/>
                  <a:pt x="736" y="56"/>
                </a:cubicBezTo>
                <a:cubicBezTo>
                  <a:pt x="624" y="0"/>
                  <a:pt x="328" y="104"/>
                  <a:pt x="208" y="200"/>
                </a:cubicBezTo>
                <a:close/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3" name="Oggetto 3"/>
          <p:cNvGraphicFramePr>
            <a:graphicFrameLocks noChangeAspect="1"/>
          </p:cNvGraphicFramePr>
          <p:nvPr/>
        </p:nvGraphicFramePr>
        <p:xfrm>
          <a:off x="3328988" y="2151063"/>
          <a:ext cx="3698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Immagine bitmap" r:id="rId3" imgW="714286" imgH="1895238" progId="PBrush">
                  <p:embed/>
                </p:oleObj>
              </mc:Choice>
              <mc:Fallback>
                <p:oleObj name="Immagine bitmap" r:id="rId3" imgW="714286" imgH="18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151063"/>
                        <a:ext cx="3698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focus: An example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10725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814638" y="2211388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41650" y="2843213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35263" y="3552825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476375" y="288925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407025" y="2205038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634038" y="2836863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327650" y="3546475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067175" y="2881313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8108950" y="2211388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335963" y="2843213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027988" y="3552825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769100" y="288925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930400" y="388461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556125" y="38925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7138988" y="38798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9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focus: An example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4345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814638" y="2211388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41650" y="2843213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35263" y="3552825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476375" y="288925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8" name="Connettore 2 4"/>
          <p:cNvCxnSpPr>
            <a:cxnSpLocks noChangeShapeType="1"/>
            <a:stCxn id="7" idx="7"/>
            <a:endCxn id="4" idx="2"/>
          </p:cNvCxnSpPr>
          <p:nvPr/>
        </p:nvCxnSpPr>
        <p:spPr bwMode="auto">
          <a:xfrm flipV="1">
            <a:off x="1735138" y="2363788"/>
            <a:ext cx="1079500" cy="5699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407025" y="2205038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634038" y="2836863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327650" y="3546475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67175" y="2881313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108950" y="2211388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335963" y="2843213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8027988" y="3552825"/>
            <a:ext cx="304800" cy="304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769100" y="288925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8" name="Connettore 2 47"/>
          <p:cNvCxnSpPr>
            <a:cxnSpLocks noChangeShapeType="1"/>
            <a:stCxn id="17" idx="7"/>
            <a:endCxn id="16" idx="1"/>
          </p:cNvCxnSpPr>
          <p:nvPr/>
        </p:nvCxnSpPr>
        <p:spPr bwMode="auto">
          <a:xfrm>
            <a:off x="7029450" y="2933700"/>
            <a:ext cx="1042988" cy="663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ttore 2 49"/>
          <p:cNvCxnSpPr>
            <a:cxnSpLocks noChangeShapeType="1"/>
            <a:stCxn id="16" idx="2"/>
            <a:endCxn id="23" idx="7"/>
          </p:cNvCxnSpPr>
          <p:nvPr/>
        </p:nvCxnSpPr>
        <p:spPr bwMode="auto">
          <a:xfrm flipH="1">
            <a:off x="7399338" y="3705225"/>
            <a:ext cx="628650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ttore 2 51"/>
          <p:cNvCxnSpPr>
            <a:cxnSpLocks noChangeShapeType="1"/>
            <a:stCxn id="23" idx="0"/>
            <a:endCxn id="17" idx="4"/>
          </p:cNvCxnSpPr>
          <p:nvPr/>
        </p:nvCxnSpPr>
        <p:spPr bwMode="auto">
          <a:xfrm flipH="1" flipV="1">
            <a:off x="6921500" y="3194050"/>
            <a:ext cx="369888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30400" y="388461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556125" y="38925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7138988" y="38798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80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24" name="Connettore 2 250"/>
          <p:cNvCxnSpPr>
            <a:cxnSpLocks noChangeShapeType="1"/>
            <a:stCxn id="4" idx="4"/>
            <a:endCxn id="5" idx="2"/>
          </p:cNvCxnSpPr>
          <p:nvPr/>
        </p:nvCxnSpPr>
        <p:spPr bwMode="auto">
          <a:xfrm>
            <a:off x="2967038" y="2516188"/>
            <a:ext cx="74612" cy="479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ttore 2 252"/>
          <p:cNvCxnSpPr>
            <a:cxnSpLocks noChangeShapeType="1"/>
            <a:stCxn id="5" idx="3"/>
            <a:endCxn id="7" idx="5"/>
          </p:cNvCxnSpPr>
          <p:nvPr/>
        </p:nvCxnSpPr>
        <p:spPr bwMode="auto">
          <a:xfrm flipH="1">
            <a:off x="1735138" y="3103563"/>
            <a:ext cx="1350962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1600200" y="2276475"/>
            <a:ext cx="623888" cy="390525"/>
            <a:chOff x="1868" y="1783"/>
            <a:chExt cx="629" cy="232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5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8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7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8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85" name="Rettangolo 383"/>
          <p:cNvSpPr>
            <a:spLocks noChangeArrowheads="1"/>
          </p:cNvSpPr>
          <p:nvPr/>
        </p:nvSpPr>
        <p:spPr bwMode="auto">
          <a:xfrm>
            <a:off x="1585913" y="2284413"/>
            <a:ext cx="517525" cy="27622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7399338" y="2795588"/>
            <a:ext cx="623887" cy="388937"/>
            <a:chOff x="1868" y="1783"/>
            <a:chExt cx="629" cy="232"/>
          </a:xfrm>
        </p:grpSpPr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1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2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3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4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5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7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8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5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6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37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38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39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0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1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2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3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4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145" name="Rettangolo 443"/>
          <p:cNvSpPr>
            <a:spLocks noChangeArrowheads="1"/>
          </p:cNvSpPr>
          <p:nvPr/>
        </p:nvSpPr>
        <p:spPr bwMode="auto">
          <a:xfrm>
            <a:off x="7383463" y="2801938"/>
            <a:ext cx="517525" cy="27622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46" name="Text Box 3"/>
          <p:cNvSpPr txBox="1">
            <a:spLocks noChangeArrowheads="1"/>
          </p:cNvSpPr>
          <p:nvPr/>
        </p:nvSpPr>
        <p:spPr bwMode="auto">
          <a:xfrm>
            <a:off x="1547813" y="5229200"/>
            <a:ext cx="734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Joint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optimization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times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quantities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routes</a:t>
            </a: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7" name="Freccia a destra 146"/>
          <p:cNvSpPr>
            <a:spLocks noChangeArrowheads="1"/>
          </p:cNvSpPr>
          <p:nvPr/>
        </p:nvSpPr>
        <p:spPr bwMode="auto">
          <a:xfrm>
            <a:off x="1403350" y="5356200"/>
            <a:ext cx="727075" cy="142875"/>
          </a:xfrm>
          <a:prstGeom prst="rightArrow">
            <a:avLst>
              <a:gd name="adj1" fmla="val 50000"/>
              <a:gd name="adj2" fmla="val 5034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48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focus: An example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34477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vola 7"/>
          <p:cNvSpPr/>
          <p:nvPr/>
        </p:nvSpPr>
        <p:spPr>
          <a:xfrm>
            <a:off x="1341377" y="2491420"/>
            <a:ext cx="3950703" cy="1416287"/>
          </a:xfrm>
          <a:prstGeom prst="cloud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696661" y="2636912"/>
            <a:ext cx="2875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003399"/>
                </a:solidFill>
                <a:latin typeface="Trebuchet MS" panose="020B0603020202020204" pitchFamily="34" charset="0"/>
              </a:rPr>
              <a:t>IoT</a:t>
            </a:r>
            <a:endParaRPr lang="it-IT" sz="2400" dirty="0" smtClean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r>
              <a:rPr lang="it-IT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(Internet of </a:t>
            </a:r>
            <a:r>
              <a:rPr lang="it-IT" sz="2400" dirty="0" err="1" smtClean="0">
                <a:solidFill>
                  <a:srgbClr val="003399"/>
                </a:solidFill>
                <a:latin typeface="Trebuchet MS" panose="020B0603020202020204" pitchFamily="34" charset="0"/>
              </a:rPr>
              <a:t>Things</a:t>
            </a:r>
            <a:r>
              <a:rPr lang="it-IT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)</a:t>
            </a:r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Nuvola 13"/>
          <p:cNvSpPr/>
          <p:nvPr/>
        </p:nvSpPr>
        <p:spPr>
          <a:xfrm>
            <a:off x="5292080" y="3789040"/>
            <a:ext cx="3177910" cy="1224136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141929" y="4185905"/>
            <a:ext cx="13115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Big data</a:t>
            </a:r>
            <a:endParaRPr lang="it-IT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dirty="0" err="1" smtClean="0"/>
              <a:t>Technological</a:t>
            </a:r>
            <a:r>
              <a:rPr lang="it-IT" altLang="it-IT" kern="0" dirty="0" smtClean="0"/>
              <a:t> trends</a:t>
            </a:r>
            <a:endParaRPr lang="it-IT" altLang="it-IT" sz="1800" kern="0" dirty="0" smtClean="0"/>
          </a:p>
        </p:txBody>
      </p:sp>
      <p:sp>
        <p:nvSpPr>
          <p:cNvPr id="11" name="Segnaposto piè di pagina 1"/>
          <p:cNvSpPr>
            <a:spLocks noGrp="1"/>
          </p:cNvSpPr>
          <p:nvPr>
            <p:ph type="ftr" idx="10"/>
          </p:nvPr>
        </p:nvSpPr>
        <p:spPr>
          <a:xfrm>
            <a:off x="2987675" y="6499225"/>
            <a:ext cx="4968875" cy="358775"/>
          </a:xfrm>
        </p:spPr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7EC3F3-B391-4A77-B8B8-D53E76CE6B77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69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79838" y="5649913"/>
            <a:ext cx="460851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1600" i="1" kern="0" dirty="0" smtClean="0"/>
          </a:p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1600" i="1" kern="0" dirty="0" smtClean="0"/>
              <a:t>C. Archetti, M.G. Speranza, ITOR, 2016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51038" y="1773238"/>
            <a:ext cx="2532062" cy="7080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Retailer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Managed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Inventory</a:t>
            </a:r>
            <a:endParaRPr lang="it-IT" altLang="it-IT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86438" y="1754188"/>
            <a:ext cx="2530475" cy="7080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Vendor</a:t>
            </a: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Managed</a:t>
            </a: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 Inventory</a:t>
            </a:r>
            <a:endParaRPr lang="it-IT" altLang="it-IT" sz="2000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70088" y="3141663"/>
            <a:ext cx="2530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At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each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retailer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s,S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) policy</a:t>
            </a:r>
            <a:endParaRPr lang="it-IT" altLang="it-IT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62150" y="4654550"/>
            <a:ext cx="2530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Optimal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solution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routing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problems</a:t>
            </a:r>
            <a:endParaRPr lang="it-IT" altLang="it-IT" sz="2000" kern="0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branch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-and-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cut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)</a:t>
            </a:r>
            <a:endParaRPr lang="it-IT" altLang="it-IT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Freccia in giù 9"/>
          <p:cNvSpPr>
            <a:spLocks noChangeArrowheads="1"/>
          </p:cNvSpPr>
          <p:nvPr/>
        </p:nvSpPr>
        <p:spPr bwMode="auto">
          <a:xfrm>
            <a:off x="3082925" y="4078288"/>
            <a:ext cx="319088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86438" y="3636963"/>
            <a:ext cx="2530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Heuristic</a:t>
            </a: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solution</a:t>
            </a: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 of an </a:t>
            </a: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inventory</a:t>
            </a: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routing</a:t>
            </a: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problem</a:t>
            </a:r>
            <a:endParaRPr lang="it-IT" altLang="it-IT" sz="2000" kern="0" dirty="0" smtClean="0">
              <a:solidFill>
                <a:srgbClr val="CC0099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(</a:t>
            </a:r>
            <a:r>
              <a:rPr lang="it-IT" altLang="it-IT" sz="2000" kern="0" dirty="0" err="1" smtClean="0">
                <a:solidFill>
                  <a:srgbClr val="CC0099"/>
                </a:solidFill>
                <a:latin typeface="+mn-lt"/>
              </a:rPr>
              <a:t>matheuristic</a:t>
            </a:r>
            <a:r>
              <a:rPr lang="it-IT" altLang="it-IT" sz="2000" kern="0" dirty="0" smtClean="0">
                <a:solidFill>
                  <a:srgbClr val="CC0099"/>
                </a:solidFill>
                <a:latin typeface="+mn-lt"/>
              </a:rPr>
              <a:t>)</a:t>
            </a:r>
            <a:endParaRPr lang="it-IT" altLang="it-IT" sz="2000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focus: An example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13360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39975" y="1490663"/>
            <a:ext cx="568801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Tests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on 120 random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instances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with:</a:t>
            </a:r>
          </a:p>
          <a:p>
            <a:pPr lvl="1">
              <a:defRPr/>
            </a:pPr>
            <a:r>
              <a:rPr lang="it-IT" altLang="it-IT" sz="2000" dirty="0" smtClean="0">
                <a:solidFill>
                  <a:srgbClr val="002060"/>
                </a:solidFill>
                <a:latin typeface="+mn-lt"/>
              </a:rPr>
              <a:t>6 </a:t>
            </a:r>
            <a:r>
              <a:rPr lang="it-IT" altLang="it-IT" sz="2000" dirty="0" err="1" smtClean="0">
                <a:solidFill>
                  <a:srgbClr val="002060"/>
                </a:solidFill>
                <a:latin typeface="+mn-lt"/>
              </a:rPr>
              <a:t>days</a:t>
            </a:r>
            <a:endParaRPr lang="it-IT" altLang="it-IT" sz="2000" dirty="0" smtClean="0">
              <a:solidFill>
                <a:srgbClr val="002060"/>
              </a:solidFill>
              <a:latin typeface="+mn-lt"/>
            </a:endParaRPr>
          </a:p>
          <a:p>
            <a:pPr lvl="1">
              <a:defRPr/>
            </a:pPr>
            <a:r>
              <a:rPr lang="it-IT" altLang="it-IT" sz="2000" dirty="0" smtClean="0">
                <a:solidFill>
                  <a:srgbClr val="002060"/>
                </a:solidFill>
                <a:latin typeface="+mn-lt"/>
              </a:rPr>
              <a:t>up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</a:rPr>
              <a:t>to 50 </a:t>
            </a:r>
            <a:r>
              <a:rPr lang="it-IT" altLang="it-IT" sz="2000" dirty="0" err="1">
                <a:solidFill>
                  <a:srgbClr val="002060"/>
                </a:solidFill>
                <a:latin typeface="+mn-lt"/>
              </a:rPr>
              <a:t>customers</a:t>
            </a:r>
            <a:endParaRPr lang="it-IT" altLang="it-IT" sz="2000" dirty="0">
              <a:solidFill>
                <a:srgbClr val="002060"/>
              </a:solidFill>
              <a:latin typeface="+mn-lt"/>
            </a:endParaRPr>
          </a:p>
          <a:p>
            <a:pPr lvl="1">
              <a:defRPr/>
            </a:pPr>
            <a:r>
              <a:rPr lang="it-IT" altLang="it-IT" sz="2000" dirty="0">
                <a:solidFill>
                  <a:srgbClr val="002060"/>
                </a:solidFill>
                <a:latin typeface="+mn-lt"/>
              </a:rPr>
              <a:t>u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</a:rPr>
              <a:t>p to 5 </a:t>
            </a:r>
            <a:r>
              <a:rPr lang="it-IT" altLang="it-IT" sz="2000" dirty="0" err="1" smtClean="0">
                <a:solidFill>
                  <a:srgbClr val="002060"/>
                </a:solidFill>
                <a:latin typeface="+mn-lt"/>
              </a:rPr>
              <a:t>vehicles</a:t>
            </a:r>
            <a:endParaRPr lang="it-IT" altLang="it-IT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3728" y="3794125"/>
            <a:ext cx="59770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Average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total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saving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with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inventory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routing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altLang="it-IT" sz="2000" b="1" kern="0" dirty="0" smtClean="0">
                <a:solidFill>
                  <a:srgbClr val="FF0000"/>
                </a:solidFill>
                <a:latin typeface="+mn-lt"/>
              </a:rPr>
              <a:t>10%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Average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saving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on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inventory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cost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altLang="it-IT" sz="2000" b="1" kern="0" dirty="0" smtClean="0">
                <a:solidFill>
                  <a:srgbClr val="FF0000"/>
                </a:solidFill>
                <a:latin typeface="+mn-lt"/>
              </a:rPr>
              <a:t>15%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>
                <a:solidFill>
                  <a:srgbClr val="FF0000"/>
                </a:solidFill>
              </a:rPr>
              <a:t>Average</a:t>
            </a:r>
            <a:r>
              <a:rPr lang="it-IT" altLang="it-IT" sz="2000" kern="0" dirty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>
                <a:solidFill>
                  <a:srgbClr val="FF0000"/>
                </a:solidFill>
              </a:rPr>
              <a:t>saving</a:t>
            </a:r>
            <a:r>
              <a:rPr lang="it-IT" altLang="it-IT" sz="2000" kern="0" dirty="0">
                <a:solidFill>
                  <a:srgbClr val="FF0000"/>
                </a:solidFill>
              </a:rPr>
              <a:t> on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transportation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cost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: 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9%</a:t>
            </a:r>
            <a:endParaRPr lang="it-IT" altLang="it-IT" sz="2000" b="1" kern="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Systemic focus: An example</a:t>
            </a:r>
            <a:endParaRPr lang="it-IT" altLang="it-IT" sz="1800" kern="0" smtClean="0"/>
          </a:p>
        </p:txBody>
      </p:sp>
      <p:sp>
        <p:nvSpPr>
          <p:cNvPr id="7" name="Rettangolo 6"/>
          <p:cNvSpPr/>
          <p:nvPr/>
        </p:nvSpPr>
        <p:spPr bwMode="auto">
          <a:xfrm>
            <a:off x="2123728" y="5013176"/>
            <a:ext cx="4968552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  <p:sp>
        <p:nvSpPr>
          <p:cNvPr id="5" name="Ovale 3"/>
          <p:cNvSpPr>
            <a:spLocks noChangeArrowheads="1"/>
          </p:cNvSpPr>
          <p:nvPr/>
        </p:nvSpPr>
        <p:spPr bwMode="auto">
          <a:xfrm>
            <a:off x="2681288" y="2981325"/>
            <a:ext cx="287337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6" name="Ovale 4"/>
          <p:cNvSpPr>
            <a:spLocks noChangeArrowheads="1"/>
          </p:cNvSpPr>
          <p:nvPr/>
        </p:nvSpPr>
        <p:spPr bwMode="auto">
          <a:xfrm>
            <a:off x="2195513" y="1344613"/>
            <a:ext cx="288925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7" name="Ovale 5"/>
          <p:cNvSpPr>
            <a:spLocks noChangeArrowheads="1"/>
          </p:cNvSpPr>
          <p:nvPr/>
        </p:nvSpPr>
        <p:spPr bwMode="auto">
          <a:xfrm>
            <a:off x="5141913" y="4929188"/>
            <a:ext cx="288925" cy="277812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8" name="Ovale 6"/>
          <p:cNvSpPr>
            <a:spLocks noChangeArrowheads="1"/>
          </p:cNvSpPr>
          <p:nvPr/>
        </p:nvSpPr>
        <p:spPr bwMode="auto">
          <a:xfrm>
            <a:off x="3549650" y="2411413"/>
            <a:ext cx="287338" cy="277812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9" name="Ovale 7"/>
          <p:cNvSpPr>
            <a:spLocks noChangeArrowheads="1"/>
          </p:cNvSpPr>
          <p:nvPr/>
        </p:nvSpPr>
        <p:spPr bwMode="auto">
          <a:xfrm>
            <a:off x="6726238" y="1979613"/>
            <a:ext cx="287337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0" name="Ovale 8"/>
          <p:cNvSpPr>
            <a:spLocks noChangeArrowheads="1"/>
          </p:cNvSpPr>
          <p:nvPr/>
        </p:nvSpPr>
        <p:spPr bwMode="auto">
          <a:xfrm>
            <a:off x="6515100" y="5038725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1" name="Ovale 9"/>
          <p:cNvSpPr>
            <a:spLocks noChangeArrowheads="1"/>
          </p:cNvSpPr>
          <p:nvPr/>
        </p:nvSpPr>
        <p:spPr bwMode="auto">
          <a:xfrm>
            <a:off x="4427538" y="4419600"/>
            <a:ext cx="288925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2" name="Ovale 10"/>
          <p:cNvSpPr>
            <a:spLocks noChangeArrowheads="1"/>
          </p:cNvSpPr>
          <p:nvPr/>
        </p:nvSpPr>
        <p:spPr bwMode="auto">
          <a:xfrm>
            <a:off x="3457575" y="5449888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3" name="Ovale 11"/>
          <p:cNvSpPr>
            <a:spLocks noChangeArrowheads="1"/>
          </p:cNvSpPr>
          <p:nvPr/>
        </p:nvSpPr>
        <p:spPr bwMode="auto">
          <a:xfrm>
            <a:off x="6515100" y="5651500"/>
            <a:ext cx="288925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4" name="Ovale 12"/>
          <p:cNvSpPr>
            <a:spLocks noChangeArrowheads="1"/>
          </p:cNvSpPr>
          <p:nvPr/>
        </p:nvSpPr>
        <p:spPr bwMode="auto">
          <a:xfrm>
            <a:off x="7616825" y="5287963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5" name="Ovale 13"/>
          <p:cNvSpPr>
            <a:spLocks noChangeArrowheads="1"/>
          </p:cNvSpPr>
          <p:nvPr/>
        </p:nvSpPr>
        <p:spPr bwMode="auto">
          <a:xfrm>
            <a:off x="2968625" y="4889500"/>
            <a:ext cx="288925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6" name="Ovale 14"/>
          <p:cNvSpPr>
            <a:spLocks noChangeArrowheads="1"/>
          </p:cNvSpPr>
          <p:nvPr/>
        </p:nvSpPr>
        <p:spPr bwMode="auto">
          <a:xfrm>
            <a:off x="7083425" y="4149725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7" name="Ovale 15"/>
          <p:cNvSpPr>
            <a:spLocks noChangeArrowheads="1"/>
          </p:cNvSpPr>
          <p:nvPr/>
        </p:nvSpPr>
        <p:spPr bwMode="auto">
          <a:xfrm>
            <a:off x="6362700" y="1254125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8" name="Ovale 16"/>
          <p:cNvSpPr>
            <a:spLocks noChangeArrowheads="1"/>
          </p:cNvSpPr>
          <p:nvPr/>
        </p:nvSpPr>
        <p:spPr bwMode="auto">
          <a:xfrm>
            <a:off x="5006975" y="3746500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9" name="Ovale 17"/>
          <p:cNvSpPr>
            <a:spLocks noChangeArrowheads="1"/>
          </p:cNvSpPr>
          <p:nvPr/>
        </p:nvSpPr>
        <p:spPr bwMode="auto">
          <a:xfrm>
            <a:off x="5873750" y="2549525"/>
            <a:ext cx="288925" cy="277813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0" name="Ovale 18"/>
          <p:cNvSpPr>
            <a:spLocks noChangeArrowheads="1"/>
          </p:cNvSpPr>
          <p:nvPr/>
        </p:nvSpPr>
        <p:spPr bwMode="auto">
          <a:xfrm>
            <a:off x="8388350" y="3305175"/>
            <a:ext cx="288925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1" name="Ovale 19"/>
          <p:cNvSpPr>
            <a:spLocks noChangeArrowheads="1"/>
          </p:cNvSpPr>
          <p:nvPr/>
        </p:nvSpPr>
        <p:spPr bwMode="auto">
          <a:xfrm>
            <a:off x="7654925" y="1841500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2" name="Ovale 20"/>
          <p:cNvSpPr>
            <a:spLocks noChangeArrowheads="1"/>
          </p:cNvSpPr>
          <p:nvPr/>
        </p:nvSpPr>
        <p:spPr bwMode="auto">
          <a:xfrm>
            <a:off x="6353175" y="3606800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3" name="Ovale 21"/>
          <p:cNvSpPr>
            <a:spLocks noChangeArrowheads="1"/>
          </p:cNvSpPr>
          <p:nvPr/>
        </p:nvSpPr>
        <p:spPr bwMode="auto">
          <a:xfrm>
            <a:off x="3273425" y="3465513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4" name="Ovale 22"/>
          <p:cNvSpPr>
            <a:spLocks noChangeArrowheads="1"/>
          </p:cNvSpPr>
          <p:nvPr/>
        </p:nvSpPr>
        <p:spPr bwMode="auto">
          <a:xfrm>
            <a:off x="3260725" y="1701800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5" name="Ovale 23"/>
          <p:cNvSpPr>
            <a:spLocks noChangeArrowheads="1"/>
          </p:cNvSpPr>
          <p:nvPr/>
        </p:nvSpPr>
        <p:spPr bwMode="auto">
          <a:xfrm>
            <a:off x="4427538" y="2549525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6" name="Ovale 24"/>
          <p:cNvSpPr>
            <a:spLocks noChangeArrowheads="1"/>
          </p:cNvSpPr>
          <p:nvPr/>
        </p:nvSpPr>
        <p:spPr bwMode="auto">
          <a:xfrm>
            <a:off x="4427538" y="1557338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7" name="Rettangolo 25"/>
          <p:cNvSpPr>
            <a:spLocks noChangeArrowheads="1"/>
          </p:cNvSpPr>
          <p:nvPr/>
        </p:nvSpPr>
        <p:spPr bwMode="auto">
          <a:xfrm>
            <a:off x="2339975" y="3741738"/>
            <a:ext cx="484188" cy="40798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8" name="Rettangolo 28"/>
          <p:cNvSpPr>
            <a:spLocks noChangeArrowheads="1"/>
          </p:cNvSpPr>
          <p:nvPr/>
        </p:nvSpPr>
        <p:spPr bwMode="auto">
          <a:xfrm>
            <a:off x="5775325" y="4256088"/>
            <a:ext cx="485775" cy="407987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9" name="Rettangolo 29"/>
          <p:cNvSpPr>
            <a:spLocks noChangeArrowheads="1"/>
          </p:cNvSpPr>
          <p:nvPr/>
        </p:nvSpPr>
        <p:spPr bwMode="auto">
          <a:xfrm>
            <a:off x="6983413" y="2746375"/>
            <a:ext cx="485775" cy="40798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3851275" y="1979613"/>
            <a:ext cx="623888" cy="390525"/>
            <a:chOff x="1868" y="1783"/>
            <a:chExt cx="629" cy="232"/>
          </a:xfrm>
        </p:grpSpPr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5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9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61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62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1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3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4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5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6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8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89" name="Rettangolo 88"/>
          <p:cNvSpPr>
            <a:spLocks noChangeArrowheads="1"/>
          </p:cNvSpPr>
          <p:nvPr/>
        </p:nvSpPr>
        <p:spPr bwMode="auto">
          <a:xfrm>
            <a:off x="3836988" y="1987550"/>
            <a:ext cx="320675" cy="30797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90" name="Group 15"/>
          <p:cNvGrpSpPr>
            <a:grpSpLocks/>
          </p:cNvGrpSpPr>
          <p:nvPr/>
        </p:nvGrpSpPr>
        <p:grpSpPr bwMode="auto">
          <a:xfrm>
            <a:off x="7799388" y="1231900"/>
            <a:ext cx="623887" cy="390525"/>
            <a:chOff x="1868" y="1783"/>
            <a:chExt cx="629" cy="232"/>
          </a:xfrm>
        </p:grpSpPr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5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6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7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8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9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5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1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2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4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1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2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3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4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5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6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7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8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149" name="Rettangolo 148"/>
          <p:cNvSpPr>
            <a:spLocks noChangeArrowheads="1"/>
          </p:cNvSpPr>
          <p:nvPr/>
        </p:nvSpPr>
        <p:spPr bwMode="auto">
          <a:xfrm>
            <a:off x="7785100" y="1239838"/>
            <a:ext cx="236538" cy="27146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150" name="Group 15"/>
          <p:cNvGrpSpPr>
            <a:grpSpLocks/>
          </p:cNvGrpSpPr>
          <p:nvPr/>
        </p:nvGrpSpPr>
        <p:grpSpPr bwMode="auto">
          <a:xfrm>
            <a:off x="4210050" y="5511800"/>
            <a:ext cx="623888" cy="390525"/>
            <a:chOff x="1868" y="1783"/>
            <a:chExt cx="629" cy="232"/>
          </a:xfrm>
        </p:grpSpPr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4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5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6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9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1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2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9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70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1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2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3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5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6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8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9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0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1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2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3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5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6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7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8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9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0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1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2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3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6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7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8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0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1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2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3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4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5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6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7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8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09" name="Rettangolo 208"/>
          <p:cNvSpPr>
            <a:spLocks noChangeArrowheads="1"/>
          </p:cNvSpPr>
          <p:nvPr/>
        </p:nvSpPr>
        <p:spPr bwMode="auto">
          <a:xfrm>
            <a:off x="4195763" y="5522913"/>
            <a:ext cx="361950" cy="268287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210" name="Group 15"/>
          <p:cNvGrpSpPr>
            <a:grpSpLocks/>
          </p:cNvGrpSpPr>
          <p:nvPr/>
        </p:nvGrpSpPr>
        <p:grpSpPr bwMode="auto">
          <a:xfrm>
            <a:off x="7658100" y="4305300"/>
            <a:ext cx="623888" cy="390525"/>
            <a:chOff x="1868" y="1783"/>
            <a:chExt cx="629" cy="232"/>
          </a:xfrm>
        </p:grpSpPr>
        <p:sp>
          <p:nvSpPr>
            <p:cNvPr id="211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2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3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4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5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6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7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8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9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0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1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2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3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4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5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6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7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8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9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30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1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2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3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4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7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8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9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0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1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2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43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4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1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2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3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4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5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8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9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1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2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3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4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5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6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7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68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69" name="Rettangolo 268"/>
          <p:cNvSpPr>
            <a:spLocks noChangeArrowheads="1"/>
          </p:cNvSpPr>
          <p:nvPr/>
        </p:nvSpPr>
        <p:spPr bwMode="auto">
          <a:xfrm>
            <a:off x="7643813" y="4313238"/>
            <a:ext cx="236537" cy="271462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70" name="Ovale 12"/>
          <p:cNvSpPr>
            <a:spLocks noChangeArrowheads="1"/>
          </p:cNvSpPr>
          <p:nvPr/>
        </p:nvSpPr>
        <p:spPr bwMode="auto">
          <a:xfrm>
            <a:off x="8277225" y="4887913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271" name="Ovale 12"/>
          <p:cNvSpPr>
            <a:spLocks noChangeArrowheads="1"/>
          </p:cNvSpPr>
          <p:nvPr/>
        </p:nvSpPr>
        <p:spPr bwMode="auto">
          <a:xfrm>
            <a:off x="8139113" y="2863850"/>
            <a:ext cx="287337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272" name="Ovale 23"/>
          <p:cNvSpPr>
            <a:spLocks noChangeArrowheads="1"/>
          </p:cNvSpPr>
          <p:nvPr/>
        </p:nvSpPr>
        <p:spPr bwMode="auto">
          <a:xfrm>
            <a:off x="5873750" y="1990725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73" name="Ovale 23"/>
          <p:cNvSpPr>
            <a:spLocks noChangeArrowheads="1"/>
          </p:cNvSpPr>
          <p:nvPr/>
        </p:nvSpPr>
        <p:spPr bwMode="auto">
          <a:xfrm>
            <a:off x="2824163" y="2116138"/>
            <a:ext cx="288925" cy="279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grpSp>
        <p:nvGrpSpPr>
          <p:cNvPr id="274" name="Group 15"/>
          <p:cNvGrpSpPr>
            <a:grpSpLocks/>
          </p:cNvGrpSpPr>
          <p:nvPr/>
        </p:nvGrpSpPr>
        <p:grpSpPr bwMode="auto">
          <a:xfrm>
            <a:off x="5705475" y="3306763"/>
            <a:ext cx="623888" cy="390525"/>
            <a:chOff x="1868" y="1783"/>
            <a:chExt cx="629" cy="232"/>
          </a:xfrm>
        </p:grpSpPr>
        <p:sp>
          <p:nvSpPr>
            <p:cNvPr id="275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6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7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8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9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0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1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2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3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4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5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7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8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89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90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91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92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93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94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5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6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8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9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0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1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2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3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4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5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6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7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8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2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3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5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6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9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0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2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3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4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25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26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27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28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29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30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31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32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333" name="Rettangolo 332"/>
          <p:cNvSpPr>
            <a:spLocks noChangeArrowheads="1"/>
          </p:cNvSpPr>
          <p:nvPr/>
        </p:nvSpPr>
        <p:spPr bwMode="auto">
          <a:xfrm>
            <a:off x="5691188" y="3314700"/>
            <a:ext cx="236537" cy="27146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39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sp>
        <p:nvSpPr>
          <p:cNvPr id="36" name="Ovale 3"/>
          <p:cNvSpPr>
            <a:spLocks noChangeArrowheads="1"/>
          </p:cNvSpPr>
          <p:nvPr/>
        </p:nvSpPr>
        <p:spPr bwMode="auto">
          <a:xfrm>
            <a:off x="2681288" y="2981325"/>
            <a:ext cx="287337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3" name="Ovale 20"/>
          <p:cNvSpPr>
            <a:spLocks noChangeArrowheads="1"/>
          </p:cNvSpPr>
          <p:nvPr/>
        </p:nvSpPr>
        <p:spPr bwMode="auto">
          <a:xfrm>
            <a:off x="6353175" y="3606800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4" name="Ovale 21"/>
          <p:cNvSpPr>
            <a:spLocks noChangeArrowheads="1"/>
          </p:cNvSpPr>
          <p:nvPr/>
        </p:nvSpPr>
        <p:spPr bwMode="auto">
          <a:xfrm>
            <a:off x="3273425" y="3465513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5" name="Ovale 22"/>
          <p:cNvSpPr>
            <a:spLocks noChangeArrowheads="1"/>
          </p:cNvSpPr>
          <p:nvPr/>
        </p:nvSpPr>
        <p:spPr bwMode="auto">
          <a:xfrm>
            <a:off x="3260725" y="1701800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6" name="Ovale 23"/>
          <p:cNvSpPr>
            <a:spLocks noChangeArrowheads="1"/>
          </p:cNvSpPr>
          <p:nvPr/>
        </p:nvSpPr>
        <p:spPr bwMode="auto">
          <a:xfrm>
            <a:off x="4427538" y="2549525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7" name="Ovale 24"/>
          <p:cNvSpPr>
            <a:spLocks noChangeArrowheads="1"/>
          </p:cNvSpPr>
          <p:nvPr/>
        </p:nvSpPr>
        <p:spPr bwMode="auto">
          <a:xfrm>
            <a:off x="4427538" y="1557338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8" name="Rettangolo 25"/>
          <p:cNvSpPr>
            <a:spLocks noChangeArrowheads="1"/>
          </p:cNvSpPr>
          <p:nvPr/>
        </p:nvSpPr>
        <p:spPr bwMode="auto">
          <a:xfrm>
            <a:off x="2339975" y="3741738"/>
            <a:ext cx="484188" cy="40798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9" name="Rettangolo 28"/>
          <p:cNvSpPr>
            <a:spLocks noChangeArrowheads="1"/>
          </p:cNvSpPr>
          <p:nvPr/>
        </p:nvSpPr>
        <p:spPr bwMode="auto">
          <a:xfrm>
            <a:off x="5775325" y="4256088"/>
            <a:ext cx="485775" cy="407987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60" name="Rettangolo 29"/>
          <p:cNvSpPr>
            <a:spLocks noChangeArrowheads="1"/>
          </p:cNvSpPr>
          <p:nvPr/>
        </p:nvSpPr>
        <p:spPr bwMode="auto">
          <a:xfrm>
            <a:off x="6983413" y="2746375"/>
            <a:ext cx="485775" cy="40798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63" name="Ovale 23"/>
          <p:cNvSpPr>
            <a:spLocks noChangeArrowheads="1"/>
          </p:cNvSpPr>
          <p:nvPr/>
        </p:nvSpPr>
        <p:spPr bwMode="auto">
          <a:xfrm>
            <a:off x="5873750" y="1990725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64" name="Ovale 23"/>
          <p:cNvSpPr>
            <a:spLocks noChangeArrowheads="1"/>
          </p:cNvSpPr>
          <p:nvPr/>
        </p:nvSpPr>
        <p:spPr bwMode="auto">
          <a:xfrm>
            <a:off x="2824163" y="2116138"/>
            <a:ext cx="288925" cy="279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66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-1044575" y="5927725"/>
            <a:ext cx="734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Collaboration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scheme</a:t>
            </a: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2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36" name="Ovale 3"/>
          <p:cNvSpPr>
            <a:spLocks noChangeArrowheads="1"/>
          </p:cNvSpPr>
          <p:nvPr/>
        </p:nvSpPr>
        <p:spPr bwMode="auto">
          <a:xfrm>
            <a:off x="2681288" y="2981325"/>
            <a:ext cx="287337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3" name="Ovale 20"/>
          <p:cNvSpPr>
            <a:spLocks noChangeArrowheads="1"/>
          </p:cNvSpPr>
          <p:nvPr/>
        </p:nvSpPr>
        <p:spPr bwMode="auto">
          <a:xfrm>
            <a:off x="6353175" y="3606800"/>
            <a:ext cx="288925" cy="2778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4" name="Ovale 21"/>
          <p:cNvSpPr>
            <a:spLocks noChangeArrowheads="1"/>
          </p:cNvSpPr>
          <p:nvPr/>
        </p:nvSpPr>
        <p:spPr bwMode="auto">
          <a:xfrm>
            <a:off x="3273425" y="3465513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5" name="Ovale 22"/>
          <p:cNvSpPr>
            <a:spLocks noChangeArrowheads="1"/>
          </p:cNvSpPr>
          <p:nvPr/>
        </p:nvSpPr>
        <p:spPr bwMode="auto">
          <a:xfrm>
            <a:off x="3260725" y="1701800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6" name="Ovale 23"/>
          <p:cNvSpPr>
            <a:spLocks noChangeArrowheads="1"/>
          </p:cNvSpPr>
          <p:nvPr/>
        </p:nvSpPr>
        <p:spPr bwMode="auto">
          <a:xfrm>
            <a:off x="4427538" y="2549525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7" name="Ovale 24"/>
          <p:cNvSpPr>
            <a:spLocks noChangeArrowheads="1"/>
          </p:cNvSpPr>
          <p:nvPr/>
        </p:nvSpPr>
        <p:spPr bwMode="auto">
          <a:xfrm>
            <a:off x="4427538" y="1557338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8" name="Rettangolo 25"/>
          <p:cNvSpPr>
            <a:spLocks noChangeArrowheads="1"/>
          </p:cNvSpPr>
          <p:nvPr/>
        </p:nvSpPr>
        <p:spPr bwMode="auto">
          <a:xfrm>
            <a:off x="2339975" y="3741738"/>
            <a:ext cx="484188" cy="40798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59" name="Rettangolo 28"/>
          <p:cNvSpPr>
            <a:spLocks noChangeArrowheads="1"/>
          </p:cNvSpPr>
          <p:nvPr/>
        </p:nvSpPr>
        <p:spPr bwMode="auto">
          <a:xfrm>
            <a:off x="5775325" y="4256088"/>
            <a:ext cx="485775" cy="407987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60" name="Rettangolo 29"/>
          <p:cNvSpPr>
            <a:spLocks noChangeArrowheads="1"/>
          </p:cNvSpPr>
          <p:nvPr/>
        </p:nvSpPr>
        <p:spPr bwMode="auto">
          <a:xfrm>
            <a:off x="6983413" y="2746375"/>
            <a:ext cx="485775" cy="40798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63" name="Ovale 23"/>
          <p:cNvSpPr>
            <a:spLocks noChangeArrowheads="1"/>
          </p:cNvSpPr>
          <p:nvPr/>
        </p:nvSpPr>
        <p:spPr bwMode="auto">
          <a:xfrm>
            <a:off x="5873750" y="1990725"/>
            <a:ext cx="288925" cy="2778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64" name="Ovale 23"/>
          <p:cNvSpPr>
            <a:spLocks noChangeArrowheads="1"/>
          </p:cNvSpPr>
          <p:nvPr/>
        </p:nvSpPr>
        <p:spPr bwMode="auto">
          <a:xfrm>
            <a:off x="2824163" y="2116138"/>
            <a:ext cx="288925" cy="279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66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-1044575" y="5927725"/>
            <a:ext cx="734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Collaboration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scheme</a:t>
            </a: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0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sp>
        <p:nvSpPr>
          <p:cNvPr id="4" name="Ovale 3"/>
          <p:cNvSpPr>
            <a:spLocks noChangeArrowheads="1"/>
          </p:cNvSpPr>
          <p:nvPr/>
        </p:nvSpPr>
        <p:spPr bwMode="auto">
          <a:xfrm>
            <a:off x="2681288" y="2981325"/>
            <a:ext cx="287337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" name="Ovale 4"/>
          <p:cNvSpPr>
            <a:spLocks noChangeArrowheads="1"/>
          </p:cNvSpPr>
          <p:nvPr/>
        </p:nvSpPr>
        <p:spPr bwMode="auto">
          <a:xfrm>
            <a:off x="2195513" y="1344613"/>
            <a:ext cx="288925" cy="2762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6" name="Ovale 5"/>
          <p:cNvSpPr>
            <a:spLocks noChangeArrowheads="1"/>
          </p:cNvSpPr>
          <p:nvPr/>
        </p:nvSpPr>
        <p:spPr bwMode="auto">
          <a:xfrm>
            <a:off x="5141913" y="4929188"/>
            <a:ext cx="288925" cy="277812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3549650" y="2411413"/>
            <a:ext cx="287338" cy="2778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6726238" y="1979613"/>
            <a:ext cx="287337" cy="2762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6515100" y="5038725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4427538" y="4419600"/>
            <a:ext cx="288925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3457575" y="5449888"/>
            <a:ext cx="287338" cy="2762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6515100" y="5651500"/>
            <a:ext cx="288925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7616825" y="5287963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2968625" y="4889500"/>
            <a:ext cx="288925" cy="2762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5" name="Ovale 14"/>
          <p:cNvSpPr>
            <a:spLocks noChangeArrowheads="1"/>
          </p:cNvSpPr>
          <p:nvPr/>
        </p:nvSpPr>
        <p:spPr bwMode="auto">
          <a:xfrm>
            <a:off x="7083425" y="4149725"/>
            <a:ext cx="287338" cy="2762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6" name="Ovale 15"/>
          <p:cNvSpPr>
            <a:spLocks noChangeArrowheads="1"/>
          </p:cNvSpPr>
          <p:nvPr/>
        </p:nvSpPr>
        <p:spPr bwMode="auto">
          <a:xfrm>
            <a:off x="6362700" y="1254125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7" name="Ovale 16"/>
          <p:cNvSpPr>
            <a:spLocks noChangeArrowheads="1"/>
          </p:cNvSpPr>
          <p:nvPr/>
        </p:nvSpPr>
        <p:spPr bwMode="auto">
          <a:xfrm>
            <a:off x="5006975" y="3746500"/>
            <a:ext cx="287338" cy="2762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8" name="Ovale 17"/>
          <p:cNvSpPr>
            <a:spLocks noChangeArrowheads="1"/>
          </p:cNvSpPr>
          <p:nvPr/>
        </p:nvSpPr>
        <p:spPr bwMode="auto">
          <a:xfrm>
            <a:off x="5873750" y="2549525"/>
            <a:ext cx="288925" cy="277813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9" name="Ovale 18"/>
          <p:cNvSpPr>
            <a:spLocks noChangeArrowheads="1"/>
          </p:cNvSpPr>
          <p:nvPr/>
        </p:nvSpPr>
        <p:spPr bwMode="auto">
          <a:xfrm>
            <a:off x="8388350" y="3305175"/>
            <a:ext cx="288925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0" name="Ovale 19"/>
          <p:cNvSpPr>
            <a:spLocks noChangeArrowheads="1"/>
          </p:cNvSpPr>
          <p:nvPr/>
        </p:nvSpPr>
        <p:spPr bwMode="auto">
          <a:xfrm>
            <a:off x="7654925" y="1841500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1" name="Ovale 20"/>
          <p:cNvSpPr>
            <a:spLocks noChangeArrowheads="1"/>
          </p:cNvSpPr>
          <p:nvPr/>
        </p:nvSpPr>
        <p:spPr bwMode="auto">
          <a:xfrm>
            <a:off x="6353175" y="3606800"/>
            <a:ext cx="288925" cy="2778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22" name="Ovale 21"/>
          <p:cNvSpPr>
            <a:spLocks noChangeArrowheads="1"/>
          </p:cNvSpPr>
          <p:nvPr/>
        </p:nvSpPr>
        <p:spPr bwMode="auto">
          <a:xfrm>
            <a:off x="3273425" y="3465513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3" name="Ovale 22"/>
          <p:cNvSpPr>
            <a:spLocks noChangeArrowheads="1"/>
          </p:cNvSpPr>
          <p:nvPr/>
        </p:nvSpPr>
        <p:spPr bwMode="auto">
          <a:xfrm>
            <a:off x="3260725" y="1701800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4" name="Ovale 23"/>
          <p:cNvSpPr>
            <a:spLocks noChangeArrowheads="1"/>
          </p:cNvSpPr>
          <p:nvPr/>
        </p:nvSpPr>
        <p:spPr bwMode="auto">
          <a:xfrm>
            <a:off x="4427538" y="2549525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5" name="Ovale 24"/>
          <p:cNvSpPr>
            <a:spLocks noChangeArrowheads="1"/>
          </p:cNvSpPr>
          <p:nvPr/>
        </p:nvSpPr>
        <p:spPr bwMode="auto">
          <a:xfrm>
            <a:off x="4427538" y="1557338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2339975" y="3741738"/>
            <a:ext cx="484188" cy="40798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7" name="Rettangolo 28"/>
          <p:cNvSpPr>
            <a:spLocks noChangeArrowheads="1"/>
          </p:cNvSpPr>
          <p:nvPr/>
        </p:nvSpPr>
        <p:spPr bwMode="auto">
          <a:xfrm>
            <a:off x="5775325" y="4256088"/>
            <a:ext cx="485775" cy="407987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8" name="Rettangolo 29"/>
          <p:cNvSpPr>
            <a:spLocks noChangeArrowheads="1"/>
          </p:cNvSpPr>
          <p:nvPr/>
        </p:nvSpPr>
        <p:spPr bwMode="auto">
          <a:xfrm>
            <a:off x="6983413" y="2746375"/>
            <a:ext cx="485775" cy="40798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9" name="Ovale 12"/>
          <p:cNvSpPr>
            <a:spLocks noChangeArrowheads="1"/>
          </p:cNvSpPr>
          <p:nvPr/>
        </p:nvSpPr>
        <p:spPr bwMode="auto">
          <a:xfrm>
            <a:off x="8277225" y="4887913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30" name="Ovale 12"/>
          <p:cNvSpPr>
            <a:spLocks noChangeArrowheads="1"/>
          </p:cNvSpPr>
          <p:nvPr/>
        </p:nvSpPr>
        <p:spPr bwMode="auto">
          <a:xfrm>
            <a:off x="8139113" y="2863850"/>
            <a:ext cx="287337" cy="2762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31" name="Ovale 23"/>
          <p:cNvSpPr>
            <a:spLocks noChangeArrowheads="1"/>
          </p:cNvSpPr>
          <p:nvPr/>
        </p:nvSpPr>
        <p:spPr bwMode="auto">
          <a:xfrm>
            <a:off x="5873750" y="1990725"/>
            <a:ext cx="288925" cy="2778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32" name="Ovale 23"/>
          <p:cNvSpPr>
            <a:spLocks noChangeArrowheads="1"/>
          </p:cNvSpPr>
          <p:nvPr/>
        </p:nvSpPr>
        <p:spPr bwMode="auto">
          <a:xfrm>
            <a:off x="2824163" y="2116138"/>
            <a:ext cx="288925" cy="279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-1044575" y="5927725"/>
            <a:ext cx="734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Collaboration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scheme</a:t>
            </a: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9467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4" name="Ovale 3"/>
          <p:cNvSpPr>
            <a:spLocks noChangeArrowheads="1"/>
          </p:cNvSpPr>
          <p:nvPr/>
        </p:nvSpPr>
        <p:spPr bwMode="auto">
          <a:xfrm>
            <a:off x="2681288" y="2981325"/>
            <a:ext cx="287337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5" name="Ovale 4"/>
          <p:cNvSpPr>
            <a:spLocks noChangeArrowheads="1"/>
          </p:cNvSpPr>
          <p:nvPr/>
        </p:nvSpPr>
        <p:spPr bwMode="auto">
          <a:xfrm>
            <a:off x="2195513" y="1344613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6" name="Ovale 5"/>
          <p:cNvSpPr>
            <a:spLocks noChangeArrowheads="1"/>
          </p:cNvSpPr>
          <p:nvPr/>
        </p:nvSpPr>
        <p:spPr bwMode="auto">
          <a:xfrm>
            <a:off x="5141913" y="4929188"/>
            <a:ext cx="288925" cy="277812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3549650" y="2411413"/>
            <a:ext cx="287338" cy="2778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6726238" y="1979613"/>
            <a:ext cx="287337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6515100" y="5038725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4427538" y="4419600"/>
            <a:ext cx="288925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3457575" y="5449888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6515100" y="5651500"/>
            <a:ext cx="288925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7616825" y="5287963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2968625" y="4889500"/>
            <a:ext cx="288925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5" name="Ovale 14"/>
          <p:cNvSpPr>
            <a:spLocks noChangeArrowheads="1"/>
          </p:cNvSpPr>
          <p:nvPr/>
        </p:nvSpPr>
        <p:spPr bwMode="auto">
          <a:xfrm>
            <a:off x="7083425" y="4149725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6" name="Ovale 15"/>
          <p:cNvSpPr>
            <a:spLocks noChangeArrowheads="1"/>
          </p:cNvSpPr>
          <p:nvPr/>
        </p:nvSpPr>
        <p:spPr bwMode="auto">
          <a:xfrm>
            <a:off x="6362700" y="1254125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7" name="Ovale 16"/>
          <p:cNvSpPr>
            <a:spLocks noChangeArrowheads="1"/>
          </p:cNvSpPr>
          <p:nvPr/>
        </p:nvSpPr>
        <p:spPr bwMode="auto">
          <a:xfrm>
            <a:off x="5006975" y="3746500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8" name="Ovale 17"/>
          <p:cNvSpPr>
            <a:spLocks noChangeArrowheads="1"/>
          </p:cNvSpPr>
          <p:nvPr/>
        </p:nvSpPr>
        <p:spPr bwMode="auto">
          <a:xfrm>
            <a:off x="5873750" y="2549525"/>
            <a:ext cx="288925" cy="277813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19" name="Ovale 18"/>
          <p:cNvSpPr>
            <a:spLocks noChangeArrowheads="1"/>
          </p:cNvSpPr>
          <p:nvPr/>
        </p:nvSpPr>
        <p:spPr bwMode="auto">
          <a:xfrm>
            <a:off x="8388350" y="3305175"/>
            <a:ext cx="288925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0" name="Ovale 19"/>
          <p:cNvSpPr>
            <a:spLocks noChangeArrowheads="1"/>
          </p:cNvSpPr>
          <p:nvPr/>
        </p:nvSpPr>
        <p:spPr bwMode="auto">
          <a:xfrm>
            <a:off x="7654925" y="1841500"/>
            <a:ext cx="287338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1" name="Ovale 20"/>
          <p:cNvSpPr>
            <a:spLocks noChangeArrowheads="1"/>
          </p:cNvSpPr>
          <p:nvPr/>
        </p:nvSpPr>
        <p:spPr bwMode="auto">
          <a:xfrm>
            <a:off x="6353175" y="3606800"/>
            <a:ext cx="288925" cy="277813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22" name="Ovale 21"/>
          <p:cNvSpPr>
            <a:spLocks noChangeArrowheads="1"/>
          </p:cNvSpPr>
          <p:nvPr/>
        </p:nvSpPr>
        <p:spPr bwMode="auto">
          <a:xfrm>
            <a:off x="3273425" y="3465513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3" name="Ovale 22"/>
          <p:cNvSpPr>
            <a:spLocks noChangeArrowheads="1"/>
          </p:cNvSpPr>
          <p:nvPr/>
        </p:nvSpPr>
        <p:spPr bwMode="auto">
          <a:xfrm>
            <a:off x="3260725" y="1701800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4" name="Ovale 23"/>
          <p:cNvSpPr>
            <a:spLocks noChangeArrowheads="1"/>
          </p:cNvSpPr>
          <p:nvPr/>
        </p:nvSpPr>
        <p:spPr bwMode="auto">
          <a:xfrm>
            <a:off x="4427538" y="2549525"/>
            <a:ext cx="288925" cy="2778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5" name="Ovale 24"/>
          <p:cNvSpPr>
            <a:spLocks noChangeArrowheads="1"/>
          </p:cNvSpPr>
          <p:nvPr/>
        </p:nvSpPr>
        <p:spPr bwMode="auto">
          <a:xfrm>
            <a:off x="4427538" y="1557338"/>
            <a:ext cx="288925" cy="2762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2339975" y="3741738"/>
            <a:ext cx="484188" cy="40798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7" name="Rettangolo 28"/>
          <p:cNvSpPr>
            <a:spLocks noChangeArrowheads="1"/>
          </p:cNvSpPr>
          <p:nvPr/>
        </p:nvSpPr>
        <p:spPr bwMode="auto">
          <a:xfrm>
            <a:off x="5775325" y="4256088"/>
            <a:ext cx="485775" cy="407987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8" name="Rettangolo 29"/>
          <p:cNvSpPr>
            <a:spLocks noChangeArrowheads="1"/>
          </p:cNvSpPr>
          <p:nvPr/>
        </p:nvSpPr>
        <p:spPr bwMode="auto">
          <a:xfrm>
            <a:off x="6983413" y="2746375"/>
            <a:ext cx="485775" cy="40798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9" name="Ovale 12"/>
          <p:cNvSpPr>
            <a:spLocks noChangeArrowheads="1"/>
          </p:cNvSpPr>
          <p:nvPr/>
        </p:nvSpPr>
        <p:spPr bwMode="auto">
          <a:xfrm>
            <a:off x="8277225" y="4887913"/>
            <a:ext cx="287338" cy="2762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30" name="Ovale 12"/>
          <p:cNvSpPr>
            <a:spLocks noChangeArrowheads="1"/>
          </p:cNvSpPr>
          <p:nvPr/>
        </p:nvSpPr>
        <p:spPr bwMode="auto">
          <a:xfrm>
            <a:off x="8139113" y="2863850"/>
            <a:ext cx="287337" cy="27622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FF6600"/>
              </a:solidFill>
            </a:endParaRPr>
          </a:p>
        </p:txBody>
      </p:sp>
      <p:sp>
        <p:nvSpPr>
          <p:cNvPr id="31" name="Ovale 23"/>
          <p:cNvSpPr>
            <a:spLocks noChangeArrowheads="1"/>
          </p:cNvSpPr>
          <p:nvPr/>
        </p:nvSpPr>
        <p:spPr bwMode="auto">
          <a:xfrm>
            <a:off x="5873750" y="1990725"/>
            <a:ext cx="288925" cy="277813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32" name="Ovale 23"/>
          <p:cNvSpPr>
            <a:spLocks noChangeArrowheads="1"/>
          </p:cNvSpPr>
          <p:nvPr/>
        </p:nvSpPr>
        <p:spPr bwMode="auto">
          <a:xfrm>
            <a:off x="2824163" y="2116138"/>
            <a:ext cx="288925" cy="279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1787525" y="2420938"/>
            <a:ext cx="623888" cy="390525"/>
            <a:chOff x="1868" y="1783"/>
            <a:chExt cx="629" cy="232"/>
          </a:xfrm>
        </p:grpSpPr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64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65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4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5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6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7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8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89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91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92" name="Rettangolo 93"/>
          <p:cNvSpPr>
            <a:spLocks noChangeArrowheads="1"/>
          </p:cNvSpPr>
          <p:nvPr/>
        </p:nvSpPr>
        <p:spPr bwMode="auto">
          <a:xfrm>
            <a:off x="1773238" y="2428875"/>
            <a:ext cx="504825" cy="27146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7799388" y="1231900"/>
            <a:ext cx="623887" cy="390525"/>
            <a:chOff x="1868" y="1783"/>
            <a:chExt cx="629" cy="232"/>
          </a:xfrm>
        </p:grpSpPr>
        <p:sp>
          <p:nvSpPr>
            <p:cNvPr id="94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8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09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0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1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2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2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4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0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2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4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5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6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7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8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152" name="Rettangolo 153"/>
          <p:cNvSpPr>
            <a:spLocks noChangeArrowheads="1"/>
          </p:cNvSpPr>
          <p:nvPr/>
        </p:nvSpPr>
        <p:spPr bwMode="auto">
          <a:xfrm>
            <a:off x="7785100" y="1239838"/>
            <a:ext cx="444500" cy="2857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153" name="Group 15"/>
          <p:cNvGrpSpPr>
            <a:grpSpLocks/>
          </p:cNvGrpSpPr>
          <p:nvPr/>
        </p:nvGrpSpPr>
        <p:grpSpPr bwMode="auto">
          <a:xfrm>
            <a:off x="4210050" y="5511800"/>
            <a:ext cx="623888" cy="390525"/>
            <a:chOff x="1868" y="1783"/>
            <a:chExt cx="629" cy="232"/>
          </a:xfrm>
        </p:grpSpPr>
        <p:sp>
          <p:nvSpPr>
            <p:cNvPr id="154" name="Freeform 16"/>
            <p:cNvSpPr>
              <a:spLocks/>
            </p:cNvSpPr>
            <p:nvPr/>
          </p:nvSpPr>
          <p:spPr bwMode="auto">
            <a:xfrm>
              <a:off x="1868" y="1783"/>
              <a:ext cx="484" cy="172"/>
            </a:xfrm>
            <a:custGeom>
              <a:avLst/>
              <a:gdLst>
                <a:gd name="T0" fmla="*/ 483 w 484"/>
                <a:gd name="T1" fmla="*/ 0 h 172"/>
                <a:gd name="T2" fmla="*/ 0 w 484"/>
                <a:gd name="T3" fmla="*/ 0 h 172"/>
                <a:gd name="T4" fmla="*/ 0 w 484"/>
                <a:gd name="T5" fmla="*/ 171 h 172"/>
                <a:gd name="T6" fmla="*/ 483 w 484"/>
                <a:gd name="T7" fmla="*/ 171 h 172"/>
                <a:gd name="T8" fmla="*/ 483 w 48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72"/>
                <a:gd name="T17" fmla="*/ 484 w 48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72">
                  <a:moveTo>
                    <a:pt x="483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83" y="171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5" name="Freeform 17"/>
            <p:cNvSpPr>
              <a:spLocks/>
            </p:cNvSpPr>
            <p:nvPr/>
          </p:nvSpPr>
          <p:spPr bwMode="auto">
            <a:xfrm>
              <a:off x="1868" y="1789"/>
              <a:ext cx="484" cy="160"/>
            </a:xfrm>
            <a:custGeom>
              <a:avLst/>
              <a:gdLst>
                <a:gd name="T0" fmla="*/ 483 w 484"/>
                <a:gd name="T1" fmla="*/ 0 h 160"/>
                <a:gd name="T2" fmla="*/ 0 w 484"/>
                <a:gd name="T3" fmla="*/ 0 h 160"/>
                <a:gd name="T4" fmla="*/ 0 w 484"/>
                <a:gd name="T5" fmla="*/ 159 h 160"/>
                <a:gd name="T6" fmla="*/ 483 w 484"/>
                <a:gd name="T7" fmla="*/ 159 h 160"/>
                <a:gd name="T8" fmla="*/ 483 w 484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160"/>
                <a:gd name="T17" fmla="*/ 484 w 484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160">
                  <a:moveTo>
                    <a:pt x="48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483" y="159"/>
                  </a:lnTo>
                  <a:lnTo>
                    <a:pt x="48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6" name="Freeform 18"/>
            <p:cNvSpPr>
              <a:spLocks/>
            </p:cNvSpPr>
            <p:nvPr/>
          </p:nvSpPr>
          <p:spPr bwMode="auto">
            <a:xfrm>
              <a:off x="2178" y="1954"/>
              <a:ext cx="40" cy="7"/>
            </a:xfrm>
            <a:custGeom>
              <a:avLst/>
              <a:gdLst>
                <a:gd name="T0" fmla="*/ 39 w 40"/>
                <a:gd name="T1" fmla="*/ 1 h 7"/>
                <a:gd name="T2" fmla="*/ 0 w 40"/>
                <a:gd name="T3" fmla="*/ 0 h 7"/>
                <a:gd name="T4" fmla="*/ 5 w 40"/>
                <a:gd name="T5" fmla="*/ 6 h 7"/>
                <a:gd name="T6" fmla="*/ 35 w 40"/>
                <a:gd name="T7" fmla="*/ 6 h 7"/>
                <a:gd name="T8" fmla="*/ 39 w 40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39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35" y="6"/>
                  </a:lnTo>
                  <a:lnTo>
                    <a:pt x="3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7" name="Freeform 19"/>
            <p:cNvSpPr>
              <a:spLocks/>
            </p:cNvSpPr>
            <p:nvPr/>
          </p:nvSpPr>
          <p:spPr bwMode="auto">
            <a:xfrm>
              <a:off x="2188" y="1960"/>
              <a:ext cx="20" cy="5"/>
            </a:xfrm>
            <a:custGeom>
              <a:avLst/>
              <a:gdLst>
                <a:gd name="T0" fmla="*/ 19 w 20"/>
                <a:gd name="T1" fmla="*/ 1 h 5"/>
                <a:gd name="T2" fmla="*/ 0 w 20"/>
                <a:gd name="T3" fmla="*/ 0 h 5"/>
                <a:gd name="T4" fmla="*/ 2 w 20"/>
                <a:gd name="T5" fmla="*/ 4 h 5"/>
                <a:gd name="T6" fmla="*/ 17 w 20"/>
                <a:gd name="T7" fmla="*/ 4 h 5"/>
                <a:gd name="T8" fmla="*/ 19 w 20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"/>
                <a:gd name="T17" fmla="*/ 20 w 2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">
                  <a:moveTo>
                    <a:pt x="19" y="1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7" y="4"/>
                  </a:lnTo>
                  <a:lnTo>
                    <a:pt x="19" y="1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8" name="Freeform 20"/>
            <p:cNvSpPr>
              <a:spLocks/>
            </p:cNvSpPr>
            <p:nvPr/>
          </p:nvSpPr>
          <p:spPr bwMode="auto">
            <a:xfrm>
              <a:off x="2196" y="1964"/>
              <a:ext cx="5" cy="38"/>
            </a:xfrm>
            <a:custGeom>
              <a:avLst/>
              <a:gdLst>
                <a:gd name="T0" fmla="*/ 4 w 5"/>
                <a:gd name="T1" fmla="*/ 0 h 38"/>
                <a:gd name="T2" fmla="*/ 0 w 5"/>
                <a:gd name="T3" fmla="*/ 0 h 38"/>
                <a:gd name="T4" fmla="*/ 0 w 5"/>
                <a:gd name="T5" fmla="*/ 37 h 38"/>
                <a:gd name="T6" fmla="*/ 4 w 5"/>
                <a:gd name="T7" fmla="*/ 37 h 38"/>
                <a:gd name="T8" fmla="*/ 4 w 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8"/>
                <a:gd name="T17" fmla="*/ 5 w 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8">
                  <a:moveTo>
                    <a:pt x="4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9" name="Freeform 21"/>
            <p:cNvSpPr>
              <a:spLocks/>
            </p:cNvSpPr>
            <p:nvPr/>
          </p:nvSpPr>
          <p:spPr bwMode="auto">
            <a:xfrm>
              <a:off x="1961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0" name="Freeform 22"/>
            <p:cNvSpPr>
              <a:spLocks/>
            </p:cNvSpPr>
            <p:nvPr/>
          </p:nvSpPr>
          <p:spPr bwMode="auto">
            <a:xfrm>
              <a:off x="1970" y="1957"/>
              <a:ext cx="48" cy="10"/>
            </a:xfrm>
            <a:custGeom>
              <a:avLst/>
              <a:gdLst>
                <a:gd name="T0" fmla="*/ 47 w 48"/>
                <a:gd name="T1" fmla="*/ 9 h 10"/>
                <a:gd name="T2" fmla="*/ 40 w 48"/>
                <a:gd name="T3" fmla="*/ 0 h 10"/>
                <a:gd name="T4" fmla="*/ 0 w 48"/>
                <a:gd name="T5" fmla="*/ 0 h 10"/>
                <a:gd name="T6" fmla="*/ 0 w 4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47" y="9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1" name="Line 23"/>
            <p:cNvSpPr>
              <a:spLocks noChangeShapeType="1"/>
            </p:cNvSpPr>
            <p:nvPr/>
          </p:nvSpPr>
          <p:spPr bwMode="auto">
            <a:xfrm>
              <a:off x="1966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2" name="Line 24"/>
            <p:cNvSpPr>
              <a:spLocks noChangeShapeType="1"/>
            </p:cNvSpPr>
            <p:nvPr/>
          </p:nvSpPr>
          <p:spPr bwMode="auto">
            <a:xfrm>
              <a:off x="1961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" name="Freeform 25"/>
            <p:cNvSpPr>
              <a:spLocks/>
            </p:cNvSpPr>
            <p:nvPr/>
          </p:nvSpPr>
          <p:spPr bwMode="auto">
            <a:xfrm>
              <a:off x="1895" y="1954"/>
              <a:ext cx="62" cy="13"/>
            </a:xfrm>
            <a:custGeom>
              <a:avLst/>
              <a:gdLst>
                <a:gd name="T0" fmla="*/ 61 w 62"/>
                <a:gd name="T1" fmla="*/ 0 h 13"/>
                <a:gd name="T2" fmla="*/ 0 w 62"/>
                <a:gd name="T3" fmla="*/ 0 h 13"/>
                <a:gd name="T4" fmla="*/ 0 w 62"/>
                <a:gd name="T5" fmla="*/ 12 h 13"/>
                <a:gd name="T6" fmla="*/ 56 w 62"/>
                <a:gd name="T7" fmla="*/ 12 h 13"/>
                <a:gd name="T8" fmla="*/ 61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3"/>
                <a:gd name="T17" fmla="*/ 62 w 6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3">
                  <a:moveTo>
                    <a:pt x="6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61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4" name="Freeform 26"/>
            <p:cNvSpPr>
              <a:spLocks/>
            </p:cNvSpPr>
            <p:nvPr/>
          </p:nvSpPr>
          <p:spPr bwMode="auto">
            <a:xfrm>
              <a:off x="1905" y="1957"/>
              <a:ext cx="47" cy="10"/>
            </a:xfrm>
            <a:custGeom>
              <a:avLst/>
              <a:gdLst>
                <a:gd name="T0" fmla="*/ 46 w 47"/>
                <a:gd name="T1" fmla="*/ 9 h 10"/>
                <a:gd name="T2" fmla="*/ 39 w 47"/>
                <a:gd name="T3" fmla="*/ 0 h 10"/>
                <a:gd name="T4" fmla="*/ 0 w 47"/>
                <a:gd name="T5" fmla="*/ 0 h 10"/>
                <a:gd name="T6" fmla="*/ 0 w 47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0"/>
                <a:gd name="T14" fmla="*/ 47 w 4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0">
                  <a:moveTo>
                    <a:pt x="46" y="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5" name="Line 27"/>
            <p:cNvSpPr>
              <a:spLocks noChangeShapeType="1"/>
            </p:cNvSpPr>
            <p:nvPr/>
          </p:nvSpPr>
          <p:spPr bwMode="auto">
            <a:xfrm>
              <a:off x="1900" y="1954"/>
              <a:ext cx="0" cy="14"/>
            </a:xfrm>
            <a:prstGeom prst="line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6" name="Line 28"/>
            <p:cNvSpPr>
              <a:spLocks noChangeShapeType="1"/>
            </p:cNvSpPr>
            <p:nvPr/>
          </p:nvSpPr>
          <p:spPr bwMode="auto">
            <a:xfrm>
              <a:off x="1895" y="1966"/>
              <a:ext cx="0" cy="49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7" name="Oval 29"/>
            <p:cNvSpPr>
              <a:spLocks noChangeArrowheads="1"/>
            </p:cNvSpPr>
            <p:nvPr/>
          </p:nvSpPr>
          <p:spPr bwMode="auto">
            <a:xfrm>
              <a:off x="1972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8" name="Oval 30"/>
            <p:cNvSpPr>
              <a:spLocks noChangeArrowheads="1"/>
            </p:cNvSpPr>
            <p:nvPr/>
          </p:nvSpPr>
          <p:spPr bwMode="auto">
            <a:xfrm>
              <a:off x="1979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69" name="Oval 31"/>
            <p:cNvSpPr>
              <a:spLocks noChangeArrowheads="1"/>
            </p:cNvSpPr>
            <p:nvPr/>
          </p:nvSpPr>
          <p:spPr bwMode="auto">
            <a:xfrm>
              <a:off x="1989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70" name="Oval 32"/>
            <p:cNvSpPr>
              <a:spLocks noChangeArrowheads="1"/>
            </p:cNvSpPr>
            <p:nvPr/>
          </p:nvSpPr>
          <p:spPr bwMode="auto">
            <a:xfrm>
              <a:off x="1907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71" name="Oval 33"/>
            <p:cNvSpPr>
              <a:spLocks noChangeArrowheads="1"/>
            </p:cNvSpPr>
            <p:nvPr/>
          </p:nvSpPr>
          <p:spPr bwMode="auto">
            <a:xfrm>
              <a:off x="1913" y="1973"/>
              <a:ext cx="25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72" name="Oval 34"/>
            <p:cNvSpPr>
              <a:spLocks noChangeArrowheads="1"/>
            </p:cNvSpPr>
            <p:nvPr/>
          </p:nvSpPr>
          <p:spPr bwMode="auto">
            <a:xfrm>
              <a:off x="1923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73" name="Freeform 35"/>
            <p:cNvSpPr>
              <a:spLocks/>
            </p:cNvSpPr>
            <p:nvPr/>
          </p:nvSpPr>
          <p:spPr bwMode="auto">
            <a:xfrm>
              <a:off x="2396" y="1910"/>
              <a:ext cx="6" cy="20"/>
            </a:xfrm>
            <a:custGeom>
              <a:avLst/>
              <a:gdLst>
                <a:gd name="T0" fmla="*/ 5 w 6"/>
                <a:gd name="T1" fmla="*/ 0 h 20"/>
                <a:gd name="T2" fmla="*/ 0 w 6"/>
                <a:gd name="T3" fmla="*/ 0 h 20"/>
                <a:gd name="T4" fmla="*/ 0 w 6"/>
                <a:gd name="T5" fmla="*/ 19 h 20"/>
                <a:gd name="T6" fmla="*/ 5 w 6"/>
                <a:gd name="T7" fmla="*/ 19 h 20"/>
                <a:gd name="T8" fmla="*/ 5 w 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0"/>
                <a:gd name="T17" fmla="*/ 6 w 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0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" name="Freeform 36"/>
            <p:cNvSpPr>
              <a:spLocks/>
            </p:cNvSpPr>
            <p:nvPr/>
          </p:nvSpPr>
          <p:spPr bwMode="auto">
            <a:xfrm>
              <a:off x="2401" y="1845"/>
              <a:ext cx="94" cy="110"/>
            </a:xfrm>
            <a:custGeom>
              <a:avLst/>
              <a:gdLst>
                <a:gd name="T0" fmla="*/ 73 w 94"/>
                <a:gd name="T1" fmla="*/ 3 h 110"/>
                <a:gd name="T2" fmla="*/ 68 w 94"/>
                <a:gd name="T3" fmla="*/ 0 h 110"/>
                <a:gd name="T4" fmla="*/ 8 w 94"/>
                <a:gd name="T5" fmla="*/ 0 h 110"/>
                <a:gd name="T6" fmla="*/ 3 w 94"/>
                <a:gd name="T7" fmla="*/ 3 h 110"/>
                <a:gd name="T8" fmla="*/ 3 w 94"/>
                <a:gd name="T9" fmla="*/ 41 h 110"/>
                <a:gd name="T10" fmla="*/ 0 w 94"/>
                <a:gd name="T11" fmla="*/ 50 h 110"/>
                <a:gd name="T12" fmla="*/ 0 w 94"/>
                <a:gd name="T13" fmla="*/ 109 h 110"/>
                <a:gd name="T14" fmla="*/ 93 w 94"/>
                <a:gd name="T15" fmla="*/ 109 h 110"/>
                <a:gd name="T16" fmla="*/ 93 w 94"/>
                <a:gd name="T17" fmla="*/ 56 h 110"/>
                <a:gd name="T18" fmla="*/ 86 w 94"/>
                <a:gd name="T19" fmla="*/ 50 h 110"/>
                <a:gd name="T20" fmla="*/ 75 w 94"/>
                <a:gd name="T21" fmla="*/ 13 h 110"/>
                <a:gd name="T22" fmla="*/ 73 w 94"/>
                <a:gd name="T23" fmla="*/ 13 h 110"/>
                <a:gd name="T24" fmla="*/ 83 w 94"/>
                <a:gd name="T25" fmla="*/ 50 h 110"/>
                <a:gd name="T26" fmla="*/ 66 w 94"/>
                <a:gd name="T27" fmla="*/ 50 h 110"/>
                <a:gd name="T28" fmla="*/ 73 w 94"/>
                <a:gd name="T29" fmla="*/ 13 h 110"/>
                <a:gd name="T30" fmla="*/ 71 w 94"/>
                <a:gd name="T31" fmla="*/ 13 h 110"/>
                <a:gd name="T32" fmla="*/ 64 w 94"/>
                <a:gd name="T33" fmla="*/ 50 h 110"/>
                <a:gd name="T34" fmla="*/ 32 w 94"/>
                <a:gd name="T35" fmla="*/ 50 h 110"/>
                <a:gd name="T36" fmla="*/ 42 w 94"/>
                <a:gd name="T37" fmla="*/ 13 h 110"/>
                <a:gd name="T38" fmla="*/ 37 w 94"/>
                <a:gd name="T39" fmla="*/ 13 h 110"/>
                <a:gd name="T40" fmla="*/ 27 w 94"/>
                <a:gd name="T41" fmla="*/ 50 h 110"/>
                <a:gd name="T42" fmla="*/ 3 w 94"/>
                <a:gd name="T43" fmla="*/ 50 h 110"/>
                <a:gd name="T44" fmla="*/ 12 w 94"/>
                <a:gd name="T45" fmla="*/ 13 h 110"/>
                <a:gd name="T46" fmla="*/ 37 w 94"/>
                <a:gd name="T47" fmla="*/ 13 h 110"/>
                <a:gd name="T48" fmla="*/ 42 w 94"/>
                <a:gd name="T49" fmla="*/ 13 h 110"/>
                <a:gd name="T50" fmla="*/ 71 w 94"/>
                <a:gd name="T51" fmla="*/ 13 h 110"/>
                <a:gd name="T52" fmla="*/ 73 w 94"/>
                <a:gd name="T53" fmla="*/ 13 h 110"/>
                <a:gd name="T54" fmla="*/ 75 w 94"/>
                <a:gd name="T55" fmla="*/ 13 h 110"/>
                <a:gd name="T56" fmla="*/ 73 w 94"/>
                <a:gd name="T57" fmla="*/ 6 h 110"/>
                <a:gd name="T58" fmla="*/ 73 w 94"/>
                <a:gd name="T59" fmla="*/ 3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110"/>
                <a:gd name="T92" fmla="*/ 94 w 94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110">
                  <a:moveTo>
                    <a:pt x="73" y="3"/>
                  </a:moveTo>
                  <a:lnTo>
                    <a:pt x="68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109"/>
                  </a:lnTo>
                  <a:lnTo>
                    <a:pt x="93" y="109"/>
                  </a:lnTo>
                  <a:lnTo>
                    <a:pt x="93" y="56"/>
                  </a:lnTo>
                  <a:lnTo>
                    <a:pt x="86" y="50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4" y="50"/>
                  </a:lnTo>
                  <a:lnTo>
                    <a:pt x="32" y="50"/>
                  </a:lnTo>
                  <a:lnTo>
                    <a:pt x="42" y="13"/>
                  </a:lnTo>
                  <a:lnTo>
                    <a:pt x="37" y="13"/>
                  </a:lnTo>
                  <a:lnTo>
                    <a:pt x="27" y="50"/>
                  </a:lnTo>
                  <a:lnTo>
                    <a:pt x="3" y="50"/>
                  </a:lnTo>
                  <a:lnTo>
                    <a:pt x="12" y="13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73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5" name="Line 37"/>
            <p:cNvSpPr>
              <a:spLocks noChangeShapeType="1"/>
            </p:cNvSpPr>
            <p:nvPr/>
          </p:nvSpPr>
          <p:spPr bwMode="auto">
            <a:xfrm>
              <a:off x="2467" y="1895"/>
              <a:ext cx="0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6" name="Freeform 38"/>
            <p:cNvSpPr>
              <a:spLocks/>
            </p:cNvSpPr>
            <p:nvPr/>
          </p:nvSpPr>
          <p:spPr bwMode="auto">
            <a:xfrm>
              <a:off x="2430" y="1851"/>
              <a:ext cx="12" cy="89"/>
            </a:xfrm>
            <a:custGeom>
              <a:avLst/>
              <a:gdLst>
                <a:gd name="T0" fmla="*/ 11 w 12"/>
                <a:gd name="T1" fmla="*/ 0 h 89"/>
                <a:gd name="T2" fmla="*/ 0 w 12"/>
                <a:gd name="T3" fmla="*/ 44 h 89"/>
                <a:gd name="T4" fmla="*/ 0 w 12"/>
                <a:gd name="T5" fmla="*/ 88 h 89"/>
                <a:gd name="T6" fmla="*/ 0 60000 65536"/>
                <a:gd name="T7" fmla="*/ 0 60000 65536"/>
                <a:gd name="T8" fmla="*/ 0 60000 65536"/>
                <a:gd name="T9" fmla="*/ 0 w 12"/>
                <a:gd name="T10" fmla="*/ 0 h 89"/>
                <a:gd name="T11" fmla="*/ 12 w 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9">
                  <a:moveTo>
                    <a:pt x="11" y="0"/>
                  </a:moveTo>
                  <a:lnTo>
                    <a:pt x="0" y="44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7" name="Freeform 39"/>
            <p:cNvSpPr>
              <a:spLocks/>
            </p:cNvSpPr>
            <p:nvPr/>
          </p:nvSpPr>
          <p:spPr bwMode="auto">
            <a:xfrm>
              <a:off x="2401" y="1954"/>
              <a:ext cx="96" cy="33"/>
            </a:xfrm>
            <a:custGeom>
              <a:avLst/>
              <a:gdLst>
                <a:gd name="T0" fmla="*/ 95 w 96"/>
                <a:gd name="T1" fmla="*/ 0 h 33"/>
                <a:gd name="T2" fmla="*/ 0 w 96"/>
                <a:gd name="T3" fmla="*/ 0 h 33"/>
                <a:gd name="T4" fmla="*/ 0 w 96"/>
                <a:gd name="T5" fmla="*/ 32 h 33"/>
                <a:gd name="T6" fmla="*/ 95 w 96"/>
                <a:gd name="T7" fmla="*/ 32 h 33"/>
                <a:gd name="T8" fmla="*/ 95 w 9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3"/>
                <a:gd name="T17" fmla="*/ 96 w 9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3">
                  <a:moveTo>
                    <a:pt x="9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5" y="32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8" name="Line 40"/>
            <p:cNvSpPr>
              <a:spLocks noChangeShapeType="1"/>
            </p:cNvSpPr>
            <p:nvPr/>
          </p:nvSpPr>
          <p:spPr bwMode="auto">
            <a:xfrm flipH="1">
              <a:off x="2463" y="195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9" name="Line 41"/>
            <p:cNvSpPr>
              <a:spLocks noChangeShapeType="1"/>
            </p:cNvSpPr>
            <p:nvPr/>
          </p:nvSpPr>
          <p:spPr bwMode="auto">
            <a:xfrm flipH="1">
              <a:off x="2463" y="1960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0" name="Line 42"/>
            <p:cNvSpPr>
              <a:spLocks noChangeShapeType="1"/>
            </p:cNvSpPr>
            <p:nvPr/>
          </p:nvSpPr>
          <p:spPr bwMode="auto">
            <a:xfrm flipH="1">
              <a:off x="2465" y="1942"/>
              <a:ext cx="29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1" name="Line 43"/>
            <p:cNvSpPr>
              <a:spLocks noChangeShapeType="1"/>
            </p:cNvSpPr>
            <p:nvPr/>
          </p:nvSpPr>
          <p:spPr bwMode="auto">
            <a:xfrm flipH="1">
              <a:off x="2402" y="1939"/>
              <a:ext cx="92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2" name="Line 44"/>
            <p:cNvSpPr>
              <a:spLocks noChangeShapeType="1"/>
            </p:cNvSpPr>
            <p:nvPr/>
          </p:nvSpPr>
          <p:spPr bwMode="auto">
            <a:xfrm>
              <a:off x="2403" y="1895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3" name="AutoShape 45"/>
            <p:cNvSpPr>
              <a:spLocks noChangeArrowheads="1"/>
            </p:cNvSpPr>
            <p:nvPr/>
          </p:nvSpPr>
          <p:spPr bwMode="auto">
            <a:xfrm>
              <a:off x="2459" y="1873"/>
              <a:ext cx="6" cy="21"/>
            </a:xfrm>
            <a:prstGeom prst="roundRect">
              <a:avLst>
                <a:gd name="adj" fmla="val 44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4" name="AutoShape 46"/>
            <p:cNvSpPr>
              <a:spLocks noChangeArrowheads="1"/>
            </p:cNvSpPr>
            <p:nvPr/>
          </p:nvSpPr>
          <p:spPr bwMode="auto">
            <a:xfrm>
              <a:off x="2463" y="1907"/>
              <a:ext cx="1" cy="3"/>
            </a:xfrm>
            <a:prstGeom prst="roundRect">
              <a:avLst>
                <a:gd name="adj" fmla="val 45449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5" name="AutoShape 47"/>
            <p:cNvSpPr>
              <a:spLocks noChangeArrowheads="1"/>
            </p:cNvSpPr>
            <p:nvPr/>
          </p:nvSpPr>
          <p:spPr bwMode="auto">
            <a:xfrm>
              <a:off x="2456" y="1905"/>
              <a:ext cx="1" cy="1"/>
            </a:xfrm>
            <a:prstGeom prst="roundRect">
              <a:avLst>
                <a:gd name="adj" fmla="val 49995"/>
              </a:avLst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86" name="Freeform 48"/>
            <p:cNvSpPr>
              <a:spLocks/>
            </p:cNvSpPr>
            <p:nvPr/>
          </p:nvSpPr>
          <p:spPr bwMode="auto">
            <a:xfrm>
              <a:off x="2462" y="1888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2 h 23"/>
                <a:gd name="T4" fmla="*/ 0 w 1"/>
                <a:gd name="T5" fmla="*/ 19 h 23"/>
                <a:gd name="T6" fmla="*/ 0 60000 65536"/>
                <a:gd name="T7" fmla="*/ 0 60000 65536"/>
                <a:gd name="T8" fmla="*/ 0 60000 65536"/>
                <a:gd name="T9" fmla="*/ 0 w 1"/>
                <a:gd name="T10" fmla="*/ 0 h 23"/>
                <a:gd name="T11" fmla="*/ 1 w 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">
                  <a:moveTo>
                    <a:pt x="0" y="0"/>
                  </a:moveTo>
                  <a:lnTo>
                    <a:pt x="0" y="22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7" name="Line 49"/>
            <p:cNvSpPr>
              <a:spLocks noChangeShapeType="1"/>
            </p:cNvSpPr>
            <p:nvPr/>
          </p:nvSpPr>
          <p:spPr bwMode="auto">
            <a:xfrm flipH="1">
              <a:off x="2453" y="1901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8" name="Freeform 50"/>
            <p:cNvSpPr>
              <a:spLocks/>
            </p:cNvSpPr>
            <p:nvPr/>
          </p:nvSpPr>
          <p:spPr bwMode="auto">
            <a:xfrm>
              <a:off x="2433" y="1898"/>
              <a:ext cx="10" cy="5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0 w 10"/>
                <a:gd name="T5" fmla="*/ 2 h 5"/>
                <a:gd name="T6" fmla="*/ 0 w 10"/>
                <a:gd name="T7" fmla="*/ 4 h 5"/>
                <a:gd name="T8" fmla="*/ 2 w 10"/>
                <a:gd name="T9" fmla="*/ 4 h 5"/>
                <a:gd name="T10" fmla="*/ 2 w 10"/>
                <a:gd name="T11" fmla="*/ 2 h 5"/>
                <a:gd name="T12" fmla="*/ 9 w 10"/>
                <a:gd name="T13" fmla="*/ 2 h 5"/>
                <a:gd name="T14" fmla="*/ 9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5"/>
                <a:gd name="T26" fmla="*/ 10 w 1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5">
                  <a:moveTo>
                    <a:pt x="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9" name="Freeform 51"/>
            <p:cNvSpPr>
              <a:spLocks/>
            </p:cNvSpPr>
            <p:nvPr/>
          </p:nvSpPr>
          <p:spPr bwMode="auto">
            <a:xfrm>
              <a:off x="2403" y="1848"/>
              <a:ext cx="72" cy="4"/>
            </a:xfrm>
            <a:custGeom>
              <a:avLst/>
              <a:gdLst>
                <a:gd name="T0" fmla="*/ 71 w 72"/>
                <a:gd name="T1" fmla="*/ 0 h 4"/>
                <a:gd name="T2" fmla="*/ 0 w 72"/>
                <a:gd name="T3" fmla="*/ 0 h 4"/>
                <a:gd name="T4" fmla="*/ 0 w 72"/>
                <a:gd name="T5" fmla="*/ 3 h 4"/>
                <a:gd name="T6" fmla="*/ 71 w 72"/>
                <a:gd name="T7" fmla="*/ 3 h 4"/>
                <a:gd name="T8" fmla="*/ 71 w 7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"/>
                <a:gd name="T17" fmla="*/ 72 w 7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">
                  <a:moveTo>
                    <a:pt x="7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1" y="3"/>
                  </a:lnTo>
                  <a:lnTo>
                    <a:pt x="7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0" name="Freeform 52"/>
            <p:cNvSpPr>
              <a:spLocks/>
            </p:cNvSpPr>
            <p:nvPr/>
          </p:nvSpPr>
          <p:spPr bwMode="auto">
            <a:xfrm>
              <a:off x="2396" y="1942"/>
              <a:ext cx="79" cy="45"/>
            </a:xfrm>
            <a:custGeom>
              <a:avLst/>
              <a:gdLst>
                <a:gd name="T0" fmla="*/ 78 w 79"/>
                <a:gd name="T1" fmla="*/ 44 h 45"/>
                <a:gd name="T2" fmla="*/ 78 w 79"/>
                <a:gd name="T3" fmla="*/ 39 h 45"/>
                <a:gd name="T4" fmla="*/ 77 w 79"/>
                <a:gd name="T5" fmla="*/ 35 h 45"/>
                <a:gd name="T6" fmla="*/ 76 w 79"/>
                <a:gd name="T7" fmla="*/ 29 h 45"/>
                <a:gd name="T8" fmla="*/ 74 w 79"/>
                <a:gd name="T9" fmla="*/ 24 h 45"/>
                <a:gd name="T10" fmla="*/ 71 w 79"/>
                <a:gd name="T11" fmla="*/ 19 h 45"/>
                <a:gd name="T12" fmla="*/ 69 w 79"/>
                <a:gd name="T13" fmla="*/ 15 h 45"/>
                <a:gd name="T14" fmla="*/ 65 w 79"/>
                <a:gd name="T15" fmla="*/ 11 h 45"/>
                <a:gd name="T16" fmla="*/ 61 w 79"/>
                <a:gd name="T17" fmla="*/ 7 h 45"/>
                <a:gd name="T18" fmla="*/ 56 w 79"/>
                <a:gd name="T19" fmla="*/ 5 h 45"/>
                <a:gd name="T20" fmla="*/ 52 w 79"/>
                <a:gd name="T21" fmla="*/ 2 h 45"/>
                <a:gd name="T22" fmla="*/ 48 w 79"/>
                <a:gd name="T23" fmla="*/ 1 h 45"/>
                <a:gd name="T24" fmla="*/ 42 w 79"/>
                <a:gd name="T25" fmla="*/ 0 h 45"/>
                <a:gd name="T26" fmla="*/ 37 w 79"/>
                <a:gd name="T27" fmla="*/ 0 h 45"/>
                <a:gd name="T28" fmla="*/ 32 w 79"/>
                <a:gd name="T29" fmla="*/ 1 h 45"/>
                <a:gd name="T30" fmla="*/ 27 w 79"/>
                <a:gd name="T31" fmla="*/ 2 h 45"/>
                <a:gd name="T32" fmla="*/ 22 w 79"/>
                <a:gd name="T33" fmla="*/ 4 h 45"/>
                <a:gd name="T34" fmla="*/ 18 w 79"/>
                <a:gd name="T35" fmla="*/ 7 h 45"/>
                <a:gd name="T36" fmla="*/ 15 w 79"/>
                <a:gd name="T37" fmla="*/ 9 h 45"/>
                <a:gd name="T38" fmla="*/ 12 w 79"/>
                <a:gd name="T39" fmla="*/ 13 h 45"/>
                <a:gd name="T40" fmla="*/ 9 w 79"/>
                <a:gd name="T41" fmla="*/ 16 h 45"/>
                <a:gd name="T42" fmla="*/ 6 w 79"/>
                <a:gd name="T43" fmla="*/ 21 h 45"/>
                <a:gd name="T44" fmla="*/ 4 w 79"/>
                <a:gd name="T45" fmla="*/ 25 h 45"/>
                <a:gd name="T46" fmla="*/ 3 w 79"/>
                <a:gd name="T47" fmla="*/ 28 h 45"/>
                <a:gd name="T48" fmla="*/ 2 w 79"/>
                <a:gd name="T49" fmla="*/ 31 h 45"/>
                <a:gd name="T50" fmla="*/ 1 w 79"/>
                <a:gd name="T51" fmla="*/ 35 h 45"/>
                <a:gd name="T52" fmla="*/ 1 w 79"/>
                <a:gd name="T53" fmla="*/ 39 h 45"/>
                <a:gd name="T54" fmla="*/ 0 w 79"/>
                <a:gd name="T55" fmla="*/ 42 h 45"/>
                <a:gd name="T56" fmla="*/ 0 w 79"/>
                <a:gd name="T57" fmla="*/ 44 h 45"/>
                <a:gd name="T58" fmla="*/ 78 w 79"/>
                <a:gd name="T59" fmla="*/ 4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45"/>
                <a:gd name="T92" fmla="*/ 79 w 79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45">
                  <a:moveTo>
                    <a:pt x="78" y="44"/>
                  </a:moveTo>
                  <a:lnTo>
                    <a:pt x="78" y="39"/>
                  </a:lnTo>
                  <a:lnTo>
                    <a:pt x="77" y="35"/>
                  </a:lnTo>
                  <a:lnTo>
                    <a:pt x="76" y="29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9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8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1" name="Freeform 53"/>
            <p:cNvSpPr>
              <a:spLocks/>
            </p:cNvSpPr>
            <p:nvPr/>
          </p:nvSpPr>
          <p:spPr bwMode="auto">
            <a:xfrm>
              <a:off x="2407" y="1954"/>
              <a:ext cx="57" cy="33"/>
            </a:xfrm>
            <a:custGeom>
              <a:avLst/>
              <a:gdLst>
                <a:gd name="T0" fmla="*/ 56 w 57"/>
                <a:gd name="T1" fmla="*/ 32 h 33"/>
                <a:gd name="T2" fmla="*/ 56 w 57"/>
                <a:gd name="T3" fmla="*/ 28 h 33"/>
                <a:gd name="T4" fmla="*/ 56 w 57"/>
                <a:gd name="T5" fmla="*/ 25 h 33"/>
                <a:gd name="T6" fmla="*/ 55 w 57"/>
                <a:gd name="T7" fmla="*/ 21 h 33"/>
                <a:gd name="T8" fmla="*/ 53 w 57"/>
                <a:gd name="T9" fmla="*/ 17 h 33"/>
                <a:gd name="T10" fmla="*/ 51 w 57"/>
                <a:gd name="T11" fmla="*/ 14 h 33"/>
                <a:gd name="T12" fmla="*/ 49 w 57"/>
                <a:gd name="T13" fmla="*/ 11 h 33"/>
                <a:gd name="T14" fmla="*/ 47 w 57"/>
                <a:gd name="T15" fmla="*/ 9 h 33"/>
                <a:gd name="T16" fmla="*/ 44 w 57"/>
                <a:gd name="T17" fmla="*/ 6 h 33"/>
                <a:gd name="T18" fmla="*/ 41 w 57"/>
                <a:gd name="T19" fmla="*/ 3 h 33"/>
                <a:gd name="T20" fmla="*/ 37 w 57"/>
                <a:gd name="T21" fmla="*/ 2 h 33"/>
                <a:gd name="T22" fmla="*/ 34 w 57"/>
                <a:gd name="T23" fmla="*/ 1 h 33"/>
                <a:gd name="T24" fmla="*/ 30 w 57"/>
                <a:gd name="T25" fmla="*/ 0 h 33"/>
                <a:gd name="T26" fmla="*/ 27 w 57"/>
                <a:gd name="T27" fmla="*/ 0 h 33"/>
                <a:gd name="T28" fmla="*/ 23 w 57"/>
                <a:gd name="T29" fmla="*/ 1 h 33"/>
                <a:gd name="T30" fmla="*/ 19 w 57"/>
                <a:gd name="T31" fmla="*/ 2 h 33"/>
                <a:gd name="T32" fmla="*/ 16 w 57"/>
                <a:gd name="T33" fmla="*/ 3 h 33"/>
                <a:gd name="T34" fmla="*/ 13 w 57"/>
                <a:gd name="T35" fmla="*/ 5 h 33"/>
                <a:gd name="T36" fmla="*/ 11 w 57"/>
                <a:gd name="T37" fmla="*/ 7 h 33"/>
                <a:gd name="T38" fmla="*/ 8 w 57"/>
                <a:gd name="T39" fmla="*/ 10 h 33"/>
                <a:gd name="T40" fmla="*/ 6 w 57"/>
                <a:gd name="T41" fmla="*/ 12 h 33"/>
                <a:gd name="T42" fmla="*/ 5 w 57"/>
                <a:gd name="T43" fmla="*/ 15 h 33"/>
                <a:gd name="T44" fmla="*/ 3 w 57"/>
                <a:gd name="T45" fmla="*/ 18 h 33"/>
                <a:gd name="T46" fmla="*/ 2 w 57"/>
                <a:gd name="T47" fmla="*/ 21 h 33"/>
                <a:gd name="T48" fmla="*/ 1 w 57"/>
                <a:gd name="T49" fmla="*/ 23 h 33"/>
                <a:gd name="T50" fmla="*/ 0 w 57"/>
                <a:gd name="T51" fmla="*/ 26 h 33"/>
                <a:gd name="T52" fmla="*/ 0 w 57"/>
                <a:gd name="T53" fmla="*/ 28 h 33"/>
                <a:gd name="T54" fmla="*/ 0 w 57"/>
                <a:gd name="T55" fmla="*/ 31 h 33"/>
                <a:gd name="T56" fmla="*/ 0 w 57"/>
                <a:gd name="T57" fmla="*/ 32 h 33"/>
                <a:gd name="T58" fmla="*/ 56 w 57"/>
                <a:gd name="T59" fmla="*/ 32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33"/>
                <a:gd name="T92" fmla="*/ 57 w 57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33">
                  <a:moveTo>
                    <a:pt x="56" y="32"/>
                  </a:moveTo>
                  <a:lnTo>
                    <a:pt x="56" y="28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56" y="32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2" name="Freeform 54"/>
            <p:cNvSpPr>
              <a:spLocks/>
            </p:cNvSpPr>
            <p:nvPr/>
          </p:nvSpPr>
          <p:spPr bwMode="auto">
            <a:xfrm>
              <a:off x="2351" y="1885"/>
              <a:ext cx="46" cy="55"/>
            </a:xfrm>
            <a:custGeom>
              <a:avLst/>
              <a:gdLst>
                <a:gd name="T0" fmla="*/ 45 w 46"/>
                <a:gd name="T1" fmla="*/ 28 h 55"/>
                <a:gd name="T2" fmla="*/ 43 w 46"/>
                <a:gd name="T3" fmla="*/ 32 h 55"/>
                <a:gd name="T4" fmla="*/ 41 w 46"/>
                <a:gd name="T5" fmla="*/ 35 h 55"/>
                <a:gd name="T6" fmla="*/ 39 w 46"/>
                <a:gd name="T7" fmla="*/ 38 h 55"/>
                <a:gd name="T8" fmla="*/ 37 w 46"/>
                <a:gd name="T9" fmla="*/ 41 h 55"/>
                <a:gd name="T10" fmla="*/ 35 w 46"/>
                <a:gd name="T11" fmla="*/ 44 h 55"/>
                <a:gd name="T12" fmla="*/ 34 w 46"/>
                <a:gd name="T13" fmla="*/ 46 h 55"/>
                <a:gd name="T14" fmla="*/ 32 w 46"/>
                <a:gd name="T15" fmla="*/ 48 h 55"/>
                <a:gd name="T16" fmla="*/ 30 w 46"/>
                <a:gd name="T17" fmla="*/ 50 h 55"/>
                <a:gd name="T18" fmla="*/ 29 w 46"/>
                <a:gd name="T19" fmla="*/ 52 h 55"/>
                <a:gd name="T20" fmla="*/ 28 w 46"/>
                <a:gd name="T21" fmla="*/ 53 h 55"/>
                <a:gd name="T22" fmla="*/ 26 w 46"/>
                <a:gd name="T23" fmla="*/ 53 h 55"/>
                <a:gd name="T24" fmla="*/ 24 w 46"/>
                <a:gd name="T25" fmla="*/ 54 h 55"/>
                <a:gd name="T26" fmla="*/ 22 w 46"/>
                <a:gd name="T27" fmla="*/ 53 h 55"/>
                <a:gd name="T28" fmla="*/ 20 w 46"/>
                <a:gd name="T29" fmla="*/ 53 h 55"/>
                <a:gd name="T30" fmla="*/ 19 w 46"/>
                <a:gd name="T31" fmla="*/ 52 h 55"/>
                <a:gd name="T32" fmla="*/ 17 w 46"/>
                <a:gd name="T33" fmla="*/ 51 h 55"/>
                <a:gd name="T34" fmla="*/ 16 w 46"/>
                <a:gd name="T35" fmla="*/ 49 h 55"/>
                <a:gd name="T36" fmla="*/ 14 w 46"/>
                <a:gd name="T37" fmla="*/ 46 h 55"/>
                <a:gd name="T38" fmla="*/ 13 w 46"/>
                <a:gd name="T39" fmla="*/ 44 h 55"/>
                <a:gd name="T40" fmla="*/ 11 w 46"/>
                <a:gd name="T41" fmla="*/ 41 h 55"/>
                <a:gd name="T42" fmla="*/ 10 w 46"/>
                <a:gd name="T43" fmla="*/ 38 h 55"/>
                <a:gd name="T44" fmla="*/ 8 w 46"/>
                <a:gd name="T45" fmla="*/ 35 h 55"/>
                <a:gd name="T46" fmla="*/ 7 w 46"/>
                <a:gd name="T47" fmla="*/ 31 h 55"/>
                <a:gd name="T48" fmla="*/ 7 w 46"/>
                <a:gd name="T49" fmla="*/ 28 h 55"/>
                <a:gd name="T50" fmla="*/ 6 w 46"/>
                <a:gd name="T51" fmla="*/ 24 h 55"/>
                <a:gd name="T52" fmla="*/ 6 w 46"/>
                <a:gd name="T53" fmla="*/ 20 h 55"/>
                <a:gd name="T54" fmla="*/ 6 w 46"/>
                <a:gd name="T55" fmla="*/ 16 h 55"/>
                <a:gd name="T56" fmla="*/ 5 w 46"/>
                <a:gd name="T57" fmla="*/ 13 h 55"/>
                <a:gd name="T58" fmla="*/ 5 w 46"/>
                <a:gd name="T59" fmla="*/ 12 h 55"/>
                <a:gd name="T60" fmla="*/ 4 w 46"/>
                <a:gd name="T61" fmla="*/ 9 h 55"/>
                <a:gd name="T62" fmla="*/ 3 w 46"/>
                <a:gd name="T63" fmla="*/ 6 h 55"/>
                <a:gd name="T64" fmla="*/ 1 w 46"/>
                <a:gd name="T65" fmla="*/ 2 h 55"/>
                <a:gd name="T66" fmla="*/ 0 w 46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55"/>
                <a:gd name="T104" fmla="*/ 46 w 46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55">
                  <a:moveTo>
                    <a:pt x="45" y="28"/>
                  </a:moveTo>
                  <a:lnTo>
                    <a:pt x="43" y="32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3" name="Freeform 55"/>
            <p:cNvSpPr>
              <a:spLocks/>
            </p:cNvSpPr>
            <p:nvPr/>
          </p:nvSpPr>
          <p:spPr bwMode="auto">
            <a:xfrm>
              <a:off x="2351" y="1870"/>
              <a:ext cx="46" cy="79"/>
            </a:xfrm>
            <a:custGeom>
              <a:avLst/>
              <a:gdLst>
                <a:gd name="T0" fmla="*/ 45 w 46"/>
                <a:gd name="T1" fmla="*/ 53 h 79"/>
                <a:gd name="T2" fmla="*/ 44 w 46"/>
                <a:gd name="T3" fmla="*/ 54 h 79"/>
                <a:gd name="T4" fmla="*/ 43 w 46"/>
                <a:gd name="T5" fmla="*/ 56 h 79"/>
                <a:gd name="T6" fmla="*/ 42 w 46"/>
                <a:gd name="T7" fmla="*/ 57 h 79"/>
                <a:gd name="T8" fmla="*/ 40 w 46"/>
                <a:gd name="T9" fmla="*/ 59 h 79"/>
                <a:gd name="T10" fmla="*/ 39 w 46"/>
                <a:gd name="T11" fmla="*/ 61 h 79"/>
                <a:gd name="T12" fmla="*/ 39 w 46"/>
                <a:gd name="T13" fmla="*/ 63 h 79"/>
                <a:gd name="T14" fmla="*/ 37 w 46"/>
                <a:gd name="T15" fmla="*/ 67 h 79"/>
                <a:gd name="T16" fmla="*/ 35 w 46"/>
                <a:gd name="T17" fmla="*/ 70 h 79"/>
                <a:gd name="T18" fmla="*/ 34 w 46"/>
                <a:gd name="T19" fmla="*/ 72 h 79"/>
                <a:gd name="T20" fmla="*/ 32 w 46"/>
                <a:gd name="T21" fmla="*/ 74 h 79"/>
                <a:gd name="T22" fmla="*/ 30 w 46"/>
                <a:gd name="T23" fmla="*/ 75 h 79"/>
                <a:gd name="T24" fmla="*/ 29 w 46"/>
                <a:gd name="T25" fmla="*/ 76 h 79"/>
                <a:gd name="T26" fmla="*/ 28 w 46"/>
                <a:gd name="T27" fmla="*/ 76 h 79"/>
                <a:gd name="T28" fmla="*/ 26 w 46"/>
                <a:gd name="T29" fmla="*/ 77 h 79"/>
                <a:gd name="T30" fmla="*/ 24 w 46"/>
                <a:gd name="T31" fmla="*/ 78 h 79"/>
                <a:gd name="T32" fmla="*/ 23 w 46"/>
                <a:gd name="T33" fmla="*/ 78 h 79"/>
                <a:gd name="T34" fmla="*/ 21 w 46"/>
                <a:gd name="T35" fmla="*/ 78 h 79"/>
                <a:gd name="T36" fmla="*/ 19 w 46"/>
                <a:gd name="T37" fmla="*/ 77 h 79"/>
                <a:gd name="T38" fmla="*/ 17 w 46"/>
                <a:gd name="T39" fmla="*/ 77 h 79"/>
                <a:gd name="T40" fmla="*/ 16 w 46"/>
                <a:gd name="T41" fmla="*/ 76 h 79"/>
                <a:gd name="T42" fmla="*/ 14 w 46"/>
                <a:gd name="T43" fmla="*/ 75 h 79"/>
                <a:gd name="T44" fmla="*/ 12 w 46"/>
                <a:gd name="T45" fmla="*/ 73 h 79"/>
                <a:gd name="T46" fmla="*/ 12 w 46"/>
                <a:gd name="T47" fmla="*/ 72 h 79"/>
                <a:gd name="T48" fmla="*/ 11 w 46"/>
                <a:gd name="T49" fmla="*/ 71 h 79"/>
                <a:gd name="T50" fmla="*/ 10 w 46"/>
                <a:gd name="T51" fmla="*/ 70 h 79"/>
                <a:gd name="T52" fmla="*/ 9 w 46"/>
                <a:gd name="T53" fmla="*/ 68 h 79"/>
                <a:gd name="T54" fmla="*/ 8 w 46"/>
                <a:gd name="T55" fmla="*/ 66 h 79"/>
                <a:gd name="T56" fmla="*/ 7 w 46"/>
                <a:gd name="T57" fmla="*/ 64 h 79"/>
                <a:gd name="T58" fmla="*/ 6 w 46"/>
                <a:gd name="T59" fmla="*/ 61 h 79"/>
                <a:gd name="T60" fmla="*/ 6 w 46"/>
                <a:gd name="T61" fmla="*/ 58 h 79"/>
                <a:gd name="T62" fmla="*/ 6 w 46"/>
                <a:gd name="T63" fmla="*/ 55 h 79"/>
                <a:gd name="T64" fmla="*/ 5 w 46"/>
                <a:gd name="T65" fmla="*/ 52 h 79"/>
                <a:gd name="T66" fmla="*/ 5 w 46"/>
                <a:gd name="T67" fmla="*/ 49 h 79"/>
                <a:gd name="T68" fmla="*/ 4 w 46"/>
                <a:gd name="T69" fmla="*/ 46 h 79"/>
                <a:gd name="T70" fmla="*/ 3 w 46"/>
                <a:gd name="T71" fmla="*/ 44 h 79"/>
                <a:gd name="T72" fmla="*/ 3 w 46"/>
                <a:gd name="T73" fmla="*/ 41 h 79"/>
                <a:gd name="T74" fmla="*/ 2 w 46"/>
                <a:gd name="T75" fmla="*/ 38 h 79"/>
                <a:gd name="T76" fmla="*/ 2 w 46"/>
                <a:gd name="T77" fmla="*/ 36 h 79"/>
                <a:gd name="T78" fmla="*/ 3 w 46"/>
                <a:gd name="T79" fmla="*/ 32 h 79"/>
                <a:gd name="T80" fmla="*/ 3 w 46"/>
                <a:gd name="T81" fmla="*/ 15 h 79"/>
                <a:gd name="T82" fmla="*/ 3 w 46"/>
                <a:gd name="T83" fmla="*/ 8 h 79"/>
                <a:gd name="T84" fmla="*/ 3 w 46"/>
                <a:gd name="T85" fmla="*/ 6 h 79"/>
                <a:gd name="T86" fmla="*/ 3 w 46"/>
                <a:gd name="T87" fmla="*/ 5 h 79"/>
                <a:gd name="T88" fmla="*/ 2 w 46"/>
                <a:gd name="T89" fmla="*/ 2 h 79"/>
                <a:gd name="T90" fmla="*/ 2 w 46"/>
                <a:gd name="T91" fmla="*/ 1 h 79"/>
                <a:gd name="T92" fmla="*/ 0 w 46"/>
                <a:gd name="T93" fmla="*/ 0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9"/>
                <a:gd name="T143" fmla="*/ 46 w 46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9">
                  <a:moveTo>
                    <a:pt x="45" y="53"/>
                  </a:moveTo>
                  <a:lnTo>
                    <a:pt x="44" y="54"/>
                  </a:lnTo>
                  <a:lnTo>
                    <a:pt x="43" y="56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61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0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6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7" y="64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2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" name="Arc 56"/>
            <p:cNvSpPr>
              <a:spLocks/>
            </p:cNvSpPr>
            <p:nvPr/>
          </p:nvSpPr>
          <p:spPr bwMode="auto">
            <a:xfrm>
              <a:off x="2353" y="1879"/>
              <a:ext cx="6" cy="6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5" name="Line 57"/>
            <p:cNvSpPr>
              <a:spLocks noChangeShapeType="1"/>
            </p:cNvSpPr>
            <p:nvPr/>
          </p:nvSpPr>
          <p:spPr bwMode="auto">
            <a:xfrm>
              <a:off x="2254" y="1975"/>
              <a:ext cx="0" cy="35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6" name="Freeform 58"/>
            <p:cNvSpPr>
              <a:spLocks/>
            </p:cNvSpPr>
            <p:nvPr/>
          </p:nvSpPr>
          <p:spPr bwMode="auto">
            <a:xfrm>
              <a:off x="2254" y="1960"/>
              <a:ext cx="148" cy="27"/>
            </a:xfrm>
            <a:custGeom>
              <a:avLst/>
              <a:gdLst>
                <a:gd name="T0" fmla="*/ 147 w 148"/>
                <a:gd name="T1" fmla="*/ 0 h 27"/>
                <a:gd name="T2" fmla="*/ 0 w 148"/>
                <a:gd name="T3" fmla="*/ 0 h 27"/>
                <a:gd name="T4" fmla="*/ 0 w 148"/>
                <a:gd name="T5" fmla="*/ 26 h 27"/>
                <a:gd name="T6" fmla="*/ 147 w 148"/>
                <a:gd name="T7" fmla="*/ 26 h 27"/>
                <a:gd name="T8" fmla="*/ 147 w 14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7"/>
                <a:gd name="T17" fmla="*/ 148 w 14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7">
                  <a:moveTo>
                    <a:pt x="14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47" y="26"/>
                  </a:lnTo>
                  <a:lnTo>
                    <a:pt x="147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7" name="Freeform 59"/>
            <p:cNvSpPr>
              <a:spLocks/>
            </p:cNvSpPr>
            <p:nvPr/>
          </p:nvSpPr>
          <p:spPr bwMode="auto">
            <a:xfrm>
              <a:off x="2363" y="1960"/>
              <a:ext cx="33" cy="32"/>
            </a:xfrm>
            <a:custGeom>
              <a:avLst/>
              <a:gdLst>
                <a:gd name="T0" fmla="*/ 32 w 33"/>
                <a:gd name="T1" fmla="*/ 0 h 32"/>
                <a:gd name="T2" fmla="*/ 0 w 33"/>
                <a:gd name="T3" fmla="*/ 0 h 32"/>
                <a:gd name="T4" fmla="*/ 0 w 33"/>
                <a:gd name="T5" fmla="*/ 31 h 32"/>
                <a:gd name="T6" fmla="*/ 32 w 33"/>
                <a:gd name="T7" fmla="*/ 31 h 32"/>
                <a:gd name="T8" fmla="*/ 32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32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2" y="31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8" name="Line 60"/>
            <p:cNvSpPr>
              <a:spLocks noChangeShapeType="1"/>
            </p:cNvSpPr>
            <p:nvPr/>
          </p:nvSpPr>
          <p:spPr bwMode="auto">
            <a:xfrm>
              <a:off x="2389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9" name="Line 61"/>
            <p:cNvSpPr>
              <a:spLocks noChangeShapeType="1"/>
            </p:cNvSpPr>
            <p:nvPr/>
          </p:nvSpPr>
          <p:spPr bwMode="auto">
            <a:xfrm>
              <a:off x="238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0" name="Line 62"/>
            <p:cNvSpPr>
              <a:spLocks noChangeShapeType="1"/>
            </p:cNvSpPr>
            <p:nvPr/>
          </p:nvSpPr>
          <p:spPr bwMode="auto">
            <a:xfrm>
              <a:off x="2371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1" name="Line 63"/>
            <p:cNvSpPr>
              <a:spLocks noChangeShapeType="1"/>
            </p:cNvSpPr>
            <p:nvPr/>
          </p:nvSpPr>
          <p:spPr bwMode="auto">
            <a:xfrm>
              <a:off x="2368" y="1960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2" name="Freeform 64"/>
            <p:cNvSpPr>
              <a:spLocks/>
            </p:cNvSpPr>
            <p:nvPr/>
          </p:nvSpPr>
          <p:spPr bwMode="auto">
            <a:xfrm>
              <a:off x="2293" y="1954"/>
              <a:ext cx="40" cy="7"/>
            </a:xfrm>
            <a:custGeom>
              <a:avLst/>
              <a:gdLst>
                <a:gd name="T0" fmla="*/ 39 w 40"/>
                <a:gd name="T1" fmla="*/ 0 h 7"/>
                <a:gd name="T2" fmla="*/ 0 w 40"/>
                <a:gd name="T3" fmla="*/ 0 h 7"/>
                <a:gd name="T4" fmla="*/ 0 w 40"/>
                <a:gd name="T5" fmla="*/ 3 h 7"/>
                <a:gd name="T6" fmla="*/ 10 w 40"/>
                <a:gd name="T7" fmla="*/ 3 h 7"/>
                <a:gd name="T8" fmla="*/ 10 w 40"/>
                <a:gd name="T9" fmla="*/ 6 h 7"/>
                <a:gd name="T10" fmla="*/ 29 w 40"/>
                <a:gd name="T11" fmla="*/ 6 h 7"/>
                <a:gd name="T12" fmla="*/ 29 w 40"/>
                <a:gd name="T13" fmla="*/ 3 h 7"/>
                <a:gd name="T14" fmla="*/ 39 w 40"/>
                <a:gd name="T15" fmla="*/ 4 h 7"/>
                <a:gd name="T16" fmla="*/ 39 w 40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7"/>
                <a:gd name="T29" fmla="*/ 40 w 4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7">
                  <a:moveTo>
                    <a:pt x="3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39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3" name="Oval 65"/>
            <p:cNvSpPr>
              <a:spLocks noChangeArrowheads="1"/>
            </p:cNvSpPr>
            <p:nvPr/>
          </p:nvSpPr>
          <p:spPr bwMode="auto">
            <a:xfrm>
              <a:off x="2319" y="1963"/>
              <a:ext cx="40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4" name="Oval 66"/>
            <p:cNvSpPr>
              <a:spLocks noChangeArrowheads="1"/>
            </p:cNvSpPr>
            <p:nvPr/>
          </p:nvSpPr>
          <p:spPr bwMode="auto">
            <a:xfrm>
              <a:off x="2327" y="1973"/>
              <a:ext cx="23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5" name="Oval 67"/>
            <p:cNvSpPr>
              <a:spLocks noChangeArrowheads="1"/>
            </p:cNvSpPr>
            <p:nvPr/>
          </p:nvSpPr>
          <p:spPr bwMode="auto">
            <a:xfrm>
              <a:off x="2336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6" name="Oval 68"/>
            <p:cNvSpPr>
              <a:spLocks noChangeArrowheads="1"/>
            </p:cNvSpPr>
            <p:nvPr/>
          </p:nvSpPr>
          <p:spPr bwMode="auto">
            <a:xfrm>
              <a:off x="2271" y="1963"/>
              <a:ext cx="38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7" name="Oval 69"/>
            <p:cNvSpPr>
              <a:spLocks noChangeArrowheads="1"/>
            </p:cNvSpPr>
            <p:nvPr/>
          </p:nvSpPr>
          <p:spPr bwMode="auto">
            <a:xfrm>
              <a:off x="2278" y="1973"/>
              <a:ext cx="24" cy="32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8" name="Oval 70"/>
            <p:cNvSpPr>
              <a:spLocks noChangeArrowheads="1"/>
            </p:cNvSpPr>
            <p:nvPr/>
          </p:nvSpPr>
          <p:spPr bwMode="auto">
            <a:xfrm>
              <a:off x="2288" y="1985"/>
              <a:ext cx="4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09" name="Oval 71"/>
            <p:cNvSpPr>
              <a:spLocks noChangeArrowheads="1"/>
            </p:cNvSpPr>
            <p:nvPr/>
          </p:nvSpPr>
          <p:spPr bwMode="auto">
            <a:xfrm>
              <a:off x="2417" y="1963"/>
              <a:ext cx="39" cy="52"/>
            </a:xfrm>
            <a:prstGeom prst="ellipse">
              <a:avLst/>
            </a:prstGeom>
            <a:solidFill>
              <a:srgbClr val="20202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10" name="Oval 72"/>
            <p:cNvSpPr>
              <a:spLocks noChangeArrowheads="1"/>
            </p:cNvSpPr>
            <p:nvPr/>
          </p:nvSpPr>
          <p:spPr bwMode="auto">
            <a:xfrm>
              <a:off x="2424" y="1973"/>
              <a:ext cx="25" cy="33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11" name="Oval 73"/>
            <p:cNvSpPr>
              <a:spLocks noChangeArrowheads="1"/>
            </p:cNvSpPr>
            <p:nvPr/>
          </p:nvSpPr>
          <p:spPr bwMode="auto">
            <a:xfrm>
              <a:off x="2434" y="1985"/>
              <a:ext cx="5" cy="8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buClr>
                  <a:srgbClr val="990000"/>
                </a:buClr>
                <a:buFont typeface="Wingdings" pitchFamily="2" charset="2"/>
                <a:buChar char="n"/>
                <a:defRPr sz="2400">
                  <a:solidFill>
                    <a:srgbClr val="333366"/>
                  </a:solidFill>
                  <a:latin typeface="Trebuchet MS" pitchFamily="34" charset="0"/>
                </a:defRPr>
              </a:lvl1pPr>
              <a:lvl2pPr eaLnBrk="0" hangingPunct="0">
                <a:spcBef>
                  <a:spcPts val="700"/>
                </a:spcBef>
                <a:buClr>
                  <a:srgbClr val="990000"/>
                </a:buClr>
                <a:buFont typeface="Wingdings" pitchFamily="2" charset="2"/>
                <a:buChar char="n"/>
                <a:defRPr sz="2200">
                  <a:solidFill>
                    <a:srgbClr val="333366"/>
                  </a:solidFill>
                  <a:latin typeface="Trebuchet MS" pitchFamily="34" charset="0"/>
                </a:defRPr>
              </a:lvl2pPr>
              <a:lvl3pPr eaLnBrk="0" hangingPunct="0">
                <a:spcBef>
                  <a:spcPts val="6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3pPr>
              <a:lvl4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4pPr>
              <a:lvl5pPr eaLnBrk="0" hangingPunct="0">
                <a:spcBef>
                  <a:spcPts val="500"/>
                </a:spcBef>
                <a:buClr>
                  <a:srgbClr val="990000"/>
                </a:buClr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9900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rgbClr val="333366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z="280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12" name="Rettangolo 213"/>
          <p:cNvSpPr>
            <a:spLocks noChangeArrowheads="1"/>
          </p:cNvSpPr>
          <p:nvPr/>
        </p:nvSpPr>
        <p:spPr bwMode="auto">
          <a:xfrm>
            <a:off x="4195763" y="5511800"/>
            <a:ext cx="461962" cy="2794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16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  <p:sp>
        <p:nvSpPr>
          <p:cNvPr id="217" name="Text Box 3"/>
          <p:cNvSpPr txBox="1">
            <a:spLocks noChangeArrowheads="1"/>
          </p:cNvSpPr>
          <p:nvPr/>
        </p:nvSpPr>
        <p:spPr bwMode="auto">
          <a:xfrm>
            <a:off x="-1044575" y="5927725"/>
            <a:ext cx="734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Collaboration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scheme</a:t>
            </a: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8" name="Text Box 3"/>
          <p:cNvSpPr txBox="1">
            <a:spLocks noChangeArrowheads="1"/>
          </p:cNvSpPr>
          <p:nvPr/>
        </p:nvSpPr>
        <p:spPr bwMode="auto">
          <a:xfrm>
            <a:off x="6227763" y="3068960"/>
            <a:ext cx="1874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003366"/>
                </a:solidFill>
                <a:latin typeface="+mn-lt"/>
              </a:rPr>
              <a:t>  more </a:t>
            </a:r>
            <a:r>
              <a:rPr lang="it-IT" altLang="it-IT" b="1" kern="0" dirty="0" smtClean="0">
                <a:solidFill>
                  <a:srgbClr val="003366"/>
                </a:solidFill>
                <a:latin typeface="+mn-lt"/>
              </a:rPr>
              <a:t>€</a:t>
            </a:r>
            <a:r>
              <a:rPr lang="it-IT" altLang="it-IT" kern="0" dirty="0" smtClean="0">
                <a:solidFill>
                  <a:srgbClr val="003366"/>
                </a:solidFill>
                <a:latin typeface="+mn-lt"/>
              </a:rPr>
              <a:t>    </a:t>
            </a:r>
            <a:endParaRPr lang="it-IT" altLang="it-IT" b="1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19" name="Text Box 3"/>
          <p:cNvSpPr txBox="1">
            <a:spLocks noChangeArrowheads="1"/>
          </p:cNvSpPr>
          <p:nvPr/>
        </p:nvSpPr>
        <p:spPr bwMode="auto">
          <a:xfrm>
            <a:off x="5073426" y="4581128"/>
            <a:ext cx="187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 more </a:t>
            </a:r>
            <a:r>
              <a:rPr lang="it-IT" altLang="it-IT" b="1" kern="0" dirty="0" smtClean="0">
                <a:solidFill>
                  <a:srgbClr val="FF6600"/>
                </a:solidFill>
                <a:latin typeface="+mn-lt"/>
              </a:rPr>
              <a:t>€</a:t>
            </a:r>
            <a:endParaRPr lang="it-IT" altLang="it-IT" b="1" kern="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20" name="Text Box 3"/>
          <p:cNvSpPr txBox="1">
            <a:spLocks noChangeArrowheads="1"/>
          </p:cNvSpPr>
          <p:nvPr/>
        </p:nvSpPr>
        <p:spPr bwMode="auto">
          <a:xfrm>
            <a:off x="1743869" y="4057649"/>
            <a:ext cx="18748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b="1" kern="0" dirty="0" smtClean="0">
                <a:solidFill>
                  <a:srgbClr val="00B050"/>
                </a:solidFill>
                <a:latin typeface="+mn-lt"/>
              </a:rPr>
              <a:t> more €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  </a:t>
            </a:r>
            <a:endParaRPr lang="it-IT" altLang="it-IT" b="1" kern="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21" name="Text Box 3"/>
          <p:cNvSpPr txBox="1">
            <a:spLocks noChangeArrowheads="1"/>
          </p:cNvSpPr>
          <p:nvPr/>
        </p:nvSpPr>
        <p:spPr bwMode="auto">
          <a:xfrm>
            <a:off x="1190624" y="895749"/>
            <a:ext cx="7342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b="1" kern="0" dirty="0" err="1" smtClean="0">
                <a:solidFill>
                  <a:srgbClr val="003366"/>
                </a:solidFill>
                <a:latin typeface="+mn-lt"/>
              </a:rPr>
              <a:t>After</a:t>
            </a:r>
            <a:r>
              <a:rPr lang="it-IT" altLang="it-IT" b="1" kern="0" dirty="0" smtClean="0">
                <a:solidFill>
                  <a:srgbClr val="003366"/>
                </a:solidFill>
                <a:latin typeface="+mn-lt"/>
              </a:rPr>
              <a:t> </a:t>
            </a:r>
            <a:r>
              <a:rPr lang="it-IT" altLang="it-IT" b="1" kern="0" dirty="0" err="1" smtClean="0">
                <a:solidFill>
                  <a:srgbClr val="003366"/>
                </a:solidFill>
                <a:latin typeface="+mn-lt"/>
              </a:rPr>
              <a:t>optimization</a:t>
            </a:r>
            <a:endParaRPr lang="it-IT" altLang="it-IT" b="1" kern="0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0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35696" y="5949950"/>
            <a:ext cx="6551613" cy="35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1600" i="1" kern="0" dirty="0" smtClean="0"/>
              <a:t>E. Fernandez, D. Fontana, M.G. </a:t>
            </a:r>
            <a:r>
              <a:rPr lang="it-IT" altLang="it-IT" sz="1400" i="1" kern="0" dirty="0" smtClean="0"/>
              <a:t>Speranza</a:t>
            </a:r>
            <a:r>
              <a:rPr lang="it-IT" altLang="it-IT" sz="1600" i="1" kern="0" dirty="0" smtClean="0"/>
              <a:t>, </a:t>
            </a:r>
            <a:r>
              <a:rPr lang="it-IT" altLang="it-IT" sz="1600" i="1" kern="0" dirty="0" err="1" smtClean="0"/>
              <a:t>Computers</a:t>
            </a:r>
            <a:r>
              <a:rPr lang="it-IT" altLang="it-IT" sz="1600" i="1" kern="0" dirty="0" smtClean="0"/>
              <a:t> &amp; OR, 2016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4075" y="1916113"/>
            <a:ext cx="59769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Truckload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service</a:t>
            </a:r>
            <a:endParaRPr lang="it-IT" altLang="it-IT" sz="2000" kern="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Some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shared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customers</a:t>
            </a:r>
            <a:endParaRPr lang="it-IT" altLang="it-IT" sz="2000" kern="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Collaboration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scheme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:</a:t>
            </a:r>
            <a:endParaRPr lang="it-IT" altLang="it-IT" sz="200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altLang="it-IT" sz="2000" kern="0" dirty="0" err="1">
                <a:solidFill>
                  <a:srgbClr val="002060"/>
                </a:solidFill>
              </a:rPr>
              <a:t>revenue</a:t>
            </a:r>
            <a:r>
              <a:rPr lang="it-IT" altLang="it-IT" sz="2000" kern="0" dirty="0">
                <a:solidFill>
                  <a:srgbClr val="002060"/>
                </a:solidFill>
              </a:rPr>
              <a:t> </a:t>
            </a:r>
            <a:r>
              <a:rPr lang="it-IT" altLang="it-IT" sz="2000" kern="0" dirty="0" err="1">
                <a:solidFill>
                  <a:srgbClr val="002060"/>
                </a:solidFill>
              </a:rPr>
              <a:t>sharing</a:t>
            </a:r>
            <a:r>
              <a:rPr lang="it-IT" altLang="it-IT" sz="2000" kern="0" dirty="0">
                <a:solidFill>
                  <a:srgbClr val="00206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mechanism</a:t>
            </a:r>
            <a:endParaRPr lang="it-IT" altLang="it-IT" sz="2000" kern="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kern="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err="1" smtClean="0">
                <a:solidFill>
                  <a:srgbClr val="002060"/>
                </a:solidFill>
              </a:rPr>
              <a:t>Max</a:t>
            </a:r>
            <a:r>
              <a:rPr lang="it-IT" altLang="it-IT" kern="0" dirty="0" smtClean="0">
                <a:solidFill>
                  <a:srgbClr val="002060"/>
                </a:solidFill>
              </a:rPr>
              <a:t>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total</a:t>
            </a:r>
            <a:r>
              <a:rPr lang="it-IT" altLang="it-IT" kern="0" dirty="0" smtClean="0">
                <a:solidFill>
                  <a:srgbClr val="002060"/>
                </a:solidFill>
              </a:rPr>
              <a:t> profit</a:t>
            </a:r>
            <a:endParaRPr lang="it-IT" altLang="it-IT" kern="0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502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60488" y="1343025"/>
            <a:ext cx="60483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1800" kern="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002060"/>
                </a:solidFill>
              </a:rPr>
              <a:t>No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collaboration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             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max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individual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 profit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  <p:sp>
        <p:nvSpPr>
          <p:cNvPr id="6" name="Freccia a destra 2"/>
          <p:cNvSpPr>
            <a:spLocks noChangeArrowheads="1"/>
          </p:cNvSpPr>
          <p:nvPr/>
        </p:nvSpPr>
        <p:spPr bwMode="auto">
          <a:xfrm>
            <a:off x="3592513" y="1804988"/>
            <a:ext cx="576262" cy="65087"/>
          </a:xfrm>
          <a:prstGeom prst="rightArrow">
            <a:avLst>
              <a:gd name="adj1" fmla="val 50000"/>
              <a:gd name="adj2" fmla="val 50294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7" name="Picture 15" descr="Risultati immagini per collaborazione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3500438"/>
            <a:ext cx="18748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 descr="Risultati immagini per omino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9" name="Picture 19" descr="http://www.informamolise.com/wp-content/uploads/2014/02/omino-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908050"/>
            <a:ext cx="1784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31913" y="2960688"/>
            <a:ext cx="60483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1800" kern="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002060"/>
                </a:solidFill>
              </a:rPr>
              <a:t>With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collaboration</a:t>
            </a:r>
            <a:endParaRPr lang="it-IT" altLang="it-IT" sz="2000" kern="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altLang="it-IT" sz="2000" kern="0" dirty="0" err="1" smtClean="0">
                <a:solidFill>
                  <a:srgbClr val="002060"/>
                </a:solidFill>
              </a:rPr>
              <a:t>constraints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 are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imposed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 on </a:t>
            </a:r>
            <a:r>
              <a:rPr lang="it-IT" altLang="it-IT" sz="2000" kern="0" dirty="0" err="1">
                <a:solidFill>
                  <a:srgbClr val="002060"/>
                </a:solidFill>
              </a:rPr>
              <a:t>individual</a:t>
            </a:r>
            <a:r>
              <a:rPr lang="it-IT" altLang="it-IT" sz="2000" kern="0" dirty="0">
                <a:solidFill>
                  <a:srgbClr val="002060"/>
                </a:solidFill>
              </a:rPr>
              <a:t> </a:t>
            </a:r>
            <a:r>
              <a:rPr lang="it-IT" altLang="it-IT" sz="2000" kern="0" dirty="0" err="1">
                <a:solidFill>
                  <a:srgbClr val="002060"/>
                </a:solidFill>
              </a:rPr>
              <a:t>profits</a:t>
            </a:r>
            <a:r>
              <a:rPr lang="it-IT" altLang="it-IT" sz="2000" kern="0" dirty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endParaRPr lang="it-IT" altLang="it-IT" sz="20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altLang="it-IT" sz="2000" dirty="0" smtClean="0">
                <a:solidFill>
                  <a:srgbClr val="002060"/>
                </a:solidFill>
              </a:rPr>
              <a:t>with 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2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carriers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 the </a:t>
            </a:r>
            <a:r>
              <a:rPr lang="it-IT" altLang="it-IT" sz="2000" kern="0" dirty="0" err="1" smtClean="0">
                <a:solidFill>
                  <a:srgbClr val="002060"/>
                </a:solidFill>
              </a:rPr>
              <a:t>solution</a:t>
            </a:r>
            <a:r>
              <a:rPr lang="it-IT" alt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</a:rPr>
              <a:t>belongs</a:t>
            </a:r>
            <a:r>
              <a:rPr lang="it-IT" altLang="it-IT" sz="2000" dirty="0" smtClean="0">
                <a:solidFill>
                  <a:srgbClr val="002060"/>
                </a:solidFill>
              </a:rPr>
              <a:t> </a:t>
            </a:r>
            <a:r>
              <a:rPr lang="it-IT" altLang="it-IT" sz="2000" dirty="0">
                <a:solidFill>
                  <a:srgbClr val="002060"/>
                </a:solidFill>
              </a:rPr>
              <a:t>to the ‘core of the game</a:t>
            </a:r>
            <a:r>
              <a:rPr lang="it-IT" altLang="it-IT" sz="2000" dirty="0" smtClean="0">
                <a:solidFill>
                  <a:srgbClr val="002060"/>
                </a:solidFill>
              </a:rPr>
              <a:t>’</a:t>
            </a:r>
            <a:endParaRPr lang="it-IT" altLang="it-IT" sz="20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kern="0" dirty="0" smtClean="0"/>
              <a:t>Collaborative focus: An </a:t>
            </a:r>
            <a:r>
              <a:rPr lang="it-IT" altLang="it-IT" kern="0" dirty="0" err="1" smtClean="0"/>
              <a:t>example</a:t>
            </a:r>
            <a:endParaRPr lang="it-IT" altLang="it-IT" sz="1800" kern="0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19250" y="1700808"/>
            <a:ext cx="68849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>
                <a:solidFill>
                  <a:srgbClr val="002060"/>
                </a:solidFill>
              </a:rPr>
              <a:t>Arc</a:t>
            </a:r>
            <a:r>
              <a:rPr lang="it-IT" altLang="it-IT" sz="2000" kern="0" dirty="0">
                <a:solidFill>
                  <a:srgbClr val="002060"/>
                </a:solidFill>
              </a:rPr>
              <a:t> </a:t>
            </a:r>
            <a:r>
              <a:rPr lang="it-IT" altLang="it-IT" sz="2000" kern="0" dirty="0" err="1">
                <a:solidFill>
                  <a:srgbClr val="002060"/>
                </a:solidFill>
              </a:rPr>
              <a:t>routing</a:t>
            </a:r>
            <a:r>
              <a:rPr lang="it-IT" altLang="it-IT" sz="2000" kern="0" dirty="0">
                <a:solidFill>
                  <a:srgbClr val="002060"/>
                </a:solidFill>
              </a:rPr>
              <a:t> </a:t>
            </a:r>
            <a:r>
              <a:rPr lang="it-IT" altLang="it-IT" sz="2000" kern="0" dirty="0" err="1">
                <a:solidFill>
                  <a:srgbClr val="002060"/>
                </a:solidFill>
              </a:rPr>
              <a:t>problem</a:t>
            </a:r>
            <a:r>
              <a:rPr lang="it-IT" altLang="it-IT" sz="2000" kern="0" dirty="0">
                <a:solidFill>
                  <a:srgbClr val="002060"/>
                </a:solidFill>
              </a:rPr>
              <a:t> </a:t>
            </a:r>
            <a:r>
              <a:rPr lang="it-IT" altLang="it-IT" sz="2000" kern="0" dirty="0" err="1">
                <a:solidFill>
                  <a:srgbClr val="002060"/>
                </a:solidFill>
              </a:rPr>
              <a:t>solved</a:t>
            </a:r>
            <a:r>
              <a:rPr lang="it-IT" altLang="it-IT" sz="2000" kern="0" dirty="0">
                <a:solidFill>
                  <a:srgbClr val="002060"/>
                </a:solidFill>
              </a:rPr>
              <a:t> with </a:t>
            </a:r>
            <a:r>
              <a:rPr lang="it-IT" altLang="it-IT" sz="2000" kern="0" dirty="0" err="1">
                <a:solidFill>
                  <a:srgbClr val="002060"/>
                </a:solidFill>
              </a:rPr>
              <a:t>branch</a:t>
            </a:r>
            <a:r>
              <a:rPr lang="it-IT" altLang="it-IT" sz="2000" kern="0" dirty="0">
                <a:solidFill>
                  <a:srgbClr val="002060"/>
                </a:solidFill>
              </a:rPr>
              <a:t>-and-</a:t>
            </a:r>
            <a:r>
              <a:rPr lang="it-IT" altLang="it-IT" sz="2000" kern="0" dirty="0" err="1">
                <a:solidFill>
                  <a:srgbClr val="002060"/>
                </a:solidFill>
              </a:rPr>
              <a:t>cut</a:t>
            </a:r>
            <a:endParaRPr lang="it-IT" altLang="it-IT" sz="2000" kern="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944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instances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with 2-3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carriers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optimally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solved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without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and with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collaboration</a:t>
            </a:r>
            <a:r>
              <a:rPr lang="it-IT" altLang="it-IT" sz="20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+mn-lt"/>
              </a:rPr>
              <a:t>scheme</a:t>
            </a:r>
            <a:endParaRPr lang="it-IT" altLang="it-IT" sz="2000" kern="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Total profit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increase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strongly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dependent</a:t>
            </a: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 on the </a:t>
            </a:r>
            <a:r>
              <a:rPr lang="it-IT" altLang="it-IT" sz="2000" kern="0" dirty="0" err="1" smtClean="0">
                <a:solidFill>
                  <a:srgbClr val="FF0000"/>
                </a:solidFill>
                <a:latin typeface="+mn-lt"/>
              </a:rPr>
              <a:t>instance</a:t>
            </a:r>
            <a:endParaRPr lang="it-IT" altLang="it-IT" sz="2000" kern="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</a:rPr>
              <a:t>	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average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9%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>
                <a:solidFill>
                  <a:srgbClr val="FF0000"/>
                </a:solidFill>
              </a:rPr>
              <a:t>	</a:t>
            </a:r>
            <a:endParaRPr lang="it-IT" altLang="it-IT" sz="2000" kern="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>
                <a:solidFill>
                  <a:srgbClr val="FF0000"/>
                </a:solidFill>
              </a:rPr>
              <a:t>	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maximum 95%</a:t>
            </a:r>
            <a:endParaRPr lang="it-IT" altLang="it-IT" sz="2000" kern="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it-IT" altLang="it-IT" sz="2000" kern="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+mn-lt"/>
              </a:rPr>
              <a:t>	</a:t>
            </a:r>
            <a:endParaRPr lang="it-IT" altLang="it-IT" sz="2000" b="1" kern="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b="1" kern="0" dirty="0" smtClean="0">
                <a:solidFill>
                  <a:srgbClr val="FF0000"/>
                </a:solidFill>
                <a:latin typeface="+mn-lt"/>
              </a:rPr>
              <a:t>	</a:t>
            </a:r>
            <a:endParaRPr lang="it-IT" altLang="it-IT" sz="2000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95736" y="6021288"/>
            <a:ext cx="5751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kern="0" dirty="0">
                <a:solidFill>
                  <a:srgbClr val="333366"/>
                </a:solidFill>
                <a:latin typeface="+mn-lt"/>
              </a:rPr>
              <a:t>E. </a:t>
            </a:r>
            <a:r>
              <a:rPr lang="pt-BR" sz="1600" i="1" kern="0" dirty="0" smtClean="0">
                <a:solidFill>
                  <a:srgbClr val="333366"/>
                </a:solidFill>
                <a:latin typeface="+mn-lt"/>
              </a:rPr>
              <a:t>Fernàndez</a:t>
            </a:r>
            <a:r>
              <a:rPr lang="pt-BR" sz="1600" i="1" kern="0" dirty="0">
                <a:solidFill>
                  <a:srgbClr val="333366"/>
                </a:solidFill>
                <a:latin typeface="+mn-lt"/>
              </a:rPr>
              <a:t>, M. </a:t>
            </a:r>
            <a:r>
              <a:rPr lang="pt-BR" sz="1600" i="1" kern="0" dirty="0" smtClean="0">
                <a:solidFill>
                  <a:srgbClr val="333366"/>
                </a:solidFill>
                <a:latin typeface="+mn-lt"/>
              </a:rPr>
              <a:t>Roca-Riu, M.G. Speranza, submitted, 2017</a:t>
            </a:r>
            <a:endParaRPr lang="it-IT" sz="1600" i="1" kern="0" dirty="0">
              <a:solidFill>
                <a:srgbClr val="333366"/>
              </a:solidFill>
              <a:latin typeface="+mn-lt"/>
            </a:endParaRPr>
          </a:p>
        </p:txBody>
      </p:sp>
      <p:sp>
        <p:nvSpPr>
          <p:cNvPr id="7" name="Freccia a destra 6"/>
          <p:cNvSpPr/>
          <p:nvPr/>
        </p:nvSpPr>
        <p:spPr bwMode="auto">
          <a:xfrm>
            <a:off x="5580112" y="5085184"/>
            <a:ext cx="648072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60232" y="497310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kern="0" dirty="0" err="1">
                <a:solidFill>
                  <a:srgbClr val="FF0000"/>
                </a:solidFill>
                <a:latin typeface="+mn-lt"/>
              </a:rPr>
              <a:t>Less</a:t>
            </a:r>
            <a:r>
              <a:rPr lang="it-IT" sz="20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  <a:latin typeface="+mn-lt"/>
              </a:rPr>
              <a:t>transport</a:t>
            </a:r>
            <a:endParaRPr lang="it-IT" sz="2000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4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7EC3F3-B391-4A77-B8B8-D53E76CE6B77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6" name="AutoShape 2" descr="Risultati immagini per internet of th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8612" name="Picture 4" descr="Risultati immagini per internet of 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702104" cy="41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403648" y="5445224"/>
            <a:ext cx="760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r>
              <a:rPr lang="it-IT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oncept</a:t>
            </a:r>
            <a:r>
              <a:rPr lang="it-IT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of Internet </a:t>
            </a:r>
            <a:r>
              <a:rPr lang="it-IT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extended</a:t>
            </a:r>
            <a:r>
              <a:rPr lang="it-IT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to </a:t>
            </a:r>
            <a:r>
              <a:rPr lang="it-IT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objects</a:t>
            </a:r>
            <a:r>
              <a:rPr lang="it-IT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places</a:t>
            </a:r>
            <a:endParaRPr lang="it-IT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dirty="0" err="1" smtClean="0"/>
              <a:t>Technological</a:t>
            </a:r>
            <a:r>
              <a:rPr lang="it-IT" altLang="it-IT" kern="0" dirty="0" smtClean="0"/>
              <a:t> trends</a:t>
            </a:r>
            <a:endParaRPr lang="it-IT" alt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9851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dirty="0" err="1" smtClean="0"/>
              <a:t>Transportation</a:t>
            </a:r>
            <a:r>
              <a:rPr lang="it-IT" altLang="it-IT" kern="0" dirty="0" smtClean="0"/>
              <a:t> and </a:t>
            </a:r>
            <a:r>
              <a:rPr lang="it-IT" altLang="it-IT" kern="0" dirty="0" err="1" smtClean="0"/>
              <a:t>sustainability</a:t>
            </a:r>
            <a:endParaRPr lang="it-IT" altLang="it-IT" sz="1800" kern="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1450992" y="1124744"/>
            <a:ext cx="725487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kern="0" dirty="0" smtClean="0">
              <a:solidFill>
                <a:srgbClr val="333366"/>
              </a:solidFill>
              <a:latin typeface="+mn-lt"/>
            </a:endParaRPr>
          </a:p>
          <a:p>
            <a:pPr algn="ctr">
              <a:defRPr/>
            </a:pPr>
            <a:r>
              <a:rPr lang="en-US" kern="0" dirty="0" smtClean="0">
                <a:solidFill>
                  <a:srgbClr val="333366"/>
                </a:solidFill>
                <a:latin typeface="+mn-lt"/>
              </a:rPr>
              <a:t>Passenger </a:t>
            </a:r>
            <a:r>
              <a:rPr lang="en-US" kern="0" dirty="0">
                <a:solidFill>
                  <a:srgbClr val="333366"/>
                </a:solidFill>
                <a:latin typeface="+mn-lt"/>
              </a:rPr>
              <a:t>vehicles are a major pollution contributor, producing significant amounts of nitrogen oxides, carbon </a:t>
            </a:r>
            <a:r>
              <a:rPr lang="en-US" kern="0" dirty="0" smtClean="0">
                <a:solidFill>
                  <a:srgbClr val="333366"/>
                </a:solidFill>
                <a:latin typeface="+mn-lt"/>
              </a:rPr>
              <a:t>monoxide, </a:t>
            </a:r>
            <a:r>
              <a:rPr lang="en-US" kern="0" dirty="0">
                <a:solidFill>
                  <a:srgbClr val="333366"/>
                </a:solidFill>
                <a:latin typeface="+mn-lt"/>
              </a:rPr>
              <a:t>and other pollution. In 2013, transportation contributed more than half of the carbon monoxide and nitrogen </a:t>
            </a:r>
            <a:r>
              <a:rPr lang="en-US" kern="0" dirty="0" smtClean="0">
                <a:solidFill>
                  <a:srgbClr val="333366"/>
                </a:solidFill>
                <a:latin typeface="+mn-lt"/>
              </a:rPr>
              <a:t>oxides emitted </a:t>
            </a:r>
            <a:r>
              <a:rPr lang="en-US" kern="0" dirty="0">
                <a:solidFill>
                  <a:srgbClr val="333366"/>
                </a:solidFill>
                <a:latin typeface="+mn-lt"/>
              </a:rPr>
              <a:t>into </a:t>
            </a:r>
            <a:r>
              <a:rPr lang="en-US" kern="0" dirty="0" smtClean="0">
                <a:solidFill>
                  <a:srgbClr val="333366"/>
                </a:solidFill>
                <a:latin typeface="+mn-lt"/>
              </a:rPr>
              <a:t>the air.</a:t>
            </a:r>
          </a:p>
          <a:p>
            <a:pPr algn="ctr">
              <a:defRPr/>
            </a:pPr>
            <a:endParaRPr lang="en-US" kern="0" dirty="0" smtClean="0">
              <a:solidFill>
                <a:srgbClr val="333366"/>
              </a:solidFill>
              <a:latin typeface="+mn-lt"/>
            </a:endParaRPr>
          </a:p>
          <a:p>
            <a:pPr algn="ctr">
              <a:defRPr/>
            </a:pPr>
            <a:endParaRPr lang="en-US" kern="0" dirty="0">
              <a:solidFill>
                <a:srgbClr val="333366"/>
              </a:solidFill>
              <a:latin typeface="+mn-lt"/>
            </a:endParaRPr>
          </a:p>
          <a:p>
            <a:pPr algn="ctr">
              <a:defRPr/>
            </a:pPr>
            <a:r>
              <a:rPr lang="en-US" kern="0" dirty="0">
                <a:solidFill>
                  <a:srgbClr val="333366"/>
                </a:solidFill>
                <a:latin typeface="+mn-lt"/>
              </a:rPr>
              <a:t>People travel by:</a:t>
            </a:r>
          </a:p>
          <a:p>
            <a:pPr algn="ctr">
              <a:defRPr/>
            </a:pPr>
            <a:r>
              <a:rPr lang="en-US" kern="0" dirty="0">
                <a:solidFill>
                  <a:srgbClr val="333366"/>
                </a:solidFill>
                <a:latin typeface="+mn-lt"/>
              </a:rPr>
              <a:t> private vehicles (72%)</a:t>
            </a:r>
          </a:p>
          <a:p>
            <a:pPr algn="ctr">
              <a:defRPr/>
            </a:pPr>
            <a:r>
              <a:rPr lang="en-US" kern="0" dirty="0">
                <a:solidFill>
                  <a:srgbClr val="333366"/>
                </a:solidFill>
                <a:latin typeface="+mn-lt"/>
              </a:rPr>
              <a:t>bus (14%)</a:t>
            </a:r>
          </a:p>
          <a:p>
            <a:pPr algn="ctr">
              <a:defRPr/>
            </a:pPr>
            <a:r>
              <a:rPr lang="en-US" kern="0" dirty="0">
                <a:solidFill>
                  <a:srgbClr val="333366"/>
                </a:solidFill>
                <a:latin typeface="+mn-lt"/>
              </a:rPr>
              <a:t>train (13%) </a:t>
            </a:r>
          </a:p>
          <a:p>
            <a:pPr algn="ctr">
              <a:defRPr/>
            </a:pPr>
            <a:endParaRPr lang="it-IT" kern="0" dirty="0">
              <a:solidFill>
                <a:srgbClr val="33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9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481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 smtClean="0"/>
              <a:t>Trends </a:t>
            </a:r>
            <a:r>
              <a:rPr lang="it-IT" altLang="it-IT" dirty="0" err="1" smtClean="0"/>
              <a:t>that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will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change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transportation</a:t>
            </a:r>
            <a:endParaRPr lang="it-IT" altLang="it-IT" sz="1800" dirty="0" smtClean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 bwMode="auto">
          <a:xfrm>
            <a:off x="1335088" y="2492896"/>
            <a:ext cx="719772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endParaRPr lang="it-IT" sz="2800" kern="0" dirty="0" smtClean="0"/>
          </a:p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Connected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>
                <a:solidFill>
                  <a:srgbClr val="002060"/>
                </a:solidFill>
              </a:rPr>
              <a:t>vehicles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/>
              <a:t>Traffic</a:t>
            </a:r>
            <a:r>
              <a:rPr lang="it-IT" sz="2000" dirty="0"/>
              <a:t> data </a:t>
            </a:r>
          </a:p>
          <a:p>
            <a:pPr lvl="1">
              <a:defRPr/>
            </a:pPr>
            <a:r>
              <a:rPr lang="it-IT" sz="2000" dirty="0"/>
              <a:t>Internet </a:t>
            </a:r>
            <a:r>
              <a:rPr lang="it-IT" sz="2000" dirty="0" err="1"/>
              <a:t>connectivity</a:t>
            </a:r>
            <a:endParaRPr lang="it-IT" sz="2000" dirty="0"/>
          </a:p>
          <a:p>
            <a:pPr marL="914400" lvl="2" indent="0">
              <a:buFont typeface="Wingdings" pitchFamily="2" charset="2"/>
              <a:buNone/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400" kern="0" dirty="0" smtClean="0"/>
          </a:p>
        </p:txBody>
      </p:sp>
      <p:sp>
        <p:nvSpPr>
          <p:cNvPr id="48133" name="AutoShape 6" descr="Risultati immagini per autonomous vehicles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37898" name="Picture 10" descr="Risultati immagini per electric veh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65882"/>
            <a:ext cx="23764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techeconomy.it/wp-content/uploads/2015/01/vehicleswithcircleshighway-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908970"/>
            <a:ext cx="243522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contenuto 1"/>
          <p:cNvSpPr txBox="1">
            <a:spLocks/>
          </p:cNvSpPr>
          <p:nvPr/>
        </p:nvSpPr>
        <p:spPr bwMode="auto">
          <a:xfrm>
            <a:off x="1346200" y="908720"/>
            <a:ext cx="719772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Electric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>
                <a:solidFill>
                  <a:srgbClr val="002060"/>
                </a:solidFill>
              </a:rPr>
              <a:t>vehicles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>
                <a:solidFill>
                  <a:srgbClr val="002060"/>
                </a:solidFill>
              </a:rPr>
              <a:t>More and more </a:t>
            </a:r>
            <a:r>
              <a:rPr lang="it-IT" sz="2000" kern="0" dirty="0" err="1">
                <a:solidFill>
                  <a:srgbClr val="002060"/>
                </a:solidFill>
              </a:rPr>
              <a:t>economical</a:t>
            </a:r>
            <a:endParaRPr lang="it-IT" sz="20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err="1">
                <a:solidFill>
                  <a:srgbClr val="002060"/>
                </a:solidFill>
              </a:rPr>
              <a:t>Transit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>
                <a:solidFill>
                  <a:srgbClr val="002060"/>
                </a:solidFill>
              </a:rPr>
              <a:t>buses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and </a:t>
            </a:r>
            <a:r>
              <a:rPr lang="it-IT" kern="0" dirty="0">
                <a:solidFill>
                  <a:srgbClr val="002060"/>
                </a:solidFill>
              </a:rPr>
              <a:t>short-</a:t>
            </a:r>
            <a:r>
              <a:rPr lang="it-IT" kern="0" dirty="0" err="1">
                <a:solidFill>
                  <a:srgbClr val="002060"/>
                </a:solidFill>
              </a:rPr>
              <a:t>range</a:t>
            </a:r>
            <a:r>
              <a:rPr lang="it-IT" kern="0" dirty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vehicles</a:t>
            </a:r>
            <a:endParaRPr lang="it-IT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400" kern="0" dirty="0" smtClean="0"/>
          </a:p>
        </p:txBody>
      </p:sp>
      <p:pic>
        <p:nvPicPr>
          <p:cNvPr id="13" name="Picture 8" descr="http://www.wired.com/images_blogs/autopia/2013/06/volvo_road_train-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18" y="4673911"/>
            <a:ext cx="231616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contenuto 1"/>
          <p:cNvSpPr txBox="1">
            <a:spLocks/>
          </p:cNvSpPr>
          <p:nvPr/>
        </p:nvSpPr>
        <p:spPr bwMode="auto">
          <a:xfrm>
            <a:off x="1404043" y="4313549"/>
            <a:ext cx="71977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endParaRPr lang="it-IT" sz="2800" kern="0" dirty="0" smtClean="0"/>
          </a:p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Autonomous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 smtClean="0">
                <a:solidFill>
                  <a:srgbClr val="002060"/>
                </a:solidFill>
              </a:rPr>
              <a:t>vehicles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r>
              <a:rPr lang="it-IT" sz="2000" dirty="0" err="1">
                <a:solidFill>
                  <a:srgbClr val="002060"/>
                </a:solidFill>
              </a:rPr>
              <a:t>Hands</a:t>
            </a:r>
            <a:r>
              <a:rPr lang="it-IT" sz="2000" dirty="0">
                <a:solidFill>
                  <a:srgbClr val="002060"/>
                </a:solidFill>
              </a:rPr>
              <a:t>-free and </a:t>
            </a:r>
            <a:r>
              <a:rPr lang="it-IT" sz="2000" dirty="0" err="1">
                <a:solidFill>
                  <a:srgbClr val="002060"/>
                </a:solidFill>
              </a:rPr>
              <a:t>feet</a:t>
            </a:r>
            <a:r>
              <a:rPr lang="it-IT" sz="2000" dirty="0">
                <a:solidFill>
                  <a:srgbClr val="002060"/>
                </a:solidFill>
              </a:rPr>
              <a:t>-free </a:t>
            </a:r>
            <a:r>
              <a:rPr lang="it-IT" sz="2000" dirty="0" err="1" smtClean="0">
                <a:solidFill>
                  <a:srgbClr val="002060"/>
                </a:solidFill>
              </a:rPr>
              <a:t>driving</a:t>
            </a:r>
            <a:endParaRPr lang="it-IT" sz="200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err="1" smtClean="0">
                <a:solidFill>
                  <a:srgbClr val="002060"/>
                </a:solidFill>
              </a:rPr>
              <a:t>Fully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autonomous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endParaRPr lang="it-IT" sz="2000" kern="0" dirty="0" smtClean="0">
              <a:solidFill>
                <a:srgbClr val="00206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it-IT" sz="2400" kern="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8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 bwMode="auto">
          <a:xfrm>
            <a:off x="1331913" y="941388"/>
            <a:ext cx="7197725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endParaRPr lang="it-IT" altLang="it-IT" sz="2800"/>
          </a:p>
          <a:p>
            <a:pPr lvl="1"/>
            <a:endParaRPr lang="it-IT" altLang="it-IT" sz="2000">
              <a:solidFill>
                <a:srgbClr val="002060"/>
              </a:solidFill>
            </a:endParaRPr>
          </a:p>
          <a:p>
            <a:r>
              <a:rPr lang="it-IT" altLang="it-IT" sz="2800"/>
              <a:t>Collaborative consumption</a:t>
            </a:r>
          </a:p>
          <a:p>
            <a:pPr lvl="1"/>
            <a:r>
              <a:rPr lang="it-IT" altLang="it-IT" sz="2000">
                <a:solidFill>
                  <a:srgbClr val="002060"/>
                </a:solidFill>
              </a:rPr>
              <a:t>On-demand mobility</a:t>
            </a:r>
          </a:p>
          <a:p>
            <a:pPr lvl="1"/>
            <a:r>
              <a:rPr lang="it-IT" altLang="it-IT" sz="2000">
                <a:solidFill>
                  <a:srgbClr val="002060"/>
                </a:solidFill>
              </a:rPr>
              <a:t>Enable mobility without mostly unused cars</a:t>
            </a:r>
          </a:p>
          <a:p>
            <a:pPr lvl="1"/>
            <a:endParaRPr lang="it-IT" altLang="it-IT" sz="2000">
              <a:solidFill>
                <a:srgbClr val="002060"/>
              </a:solidFill>
            </a:endParaRPr>
          </a:p>
          <a:p>
            <a:r>
              <a:rPr lang="it-IT" altLang="it-IT" sz="2800"/>
              <a:t>Efficient multi-modal networks</a:t>
            </a:r>
          </a:p>
          <a:p>
            <a:pPr lvl="1"/>
            <a:r>
              <a:rPr lang="it-IT" altLang="it-IT" sz="2000">
                <a:solidFill>
                  <a:srgbClr val="002060"/>
                </a:solidFill>
              </a:rPr>
              <a:t>Crowdsourcing transit data</a:t>
            </a:r>
          </a:p>
          <a:p>
            <a:pPr lvl="1"/>
            <a:r>
              <a:rPr lang="it-IT" altLang="it-IT" sz="2000">
                <a:solidFill>
                  <a:srgbClr val="002060"/>
                </a:solidFill>
              </a:rPr>
              <a:t>Multiple trip options</a:t>
            </a:r>
          </a:p>
          <a:p>
            <a:pPr lvl="1"/>
            <a:endParaRPr lang="it-IT" altLang="it-IT" sz="200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260475" y="-96838"/>
            <a:ext cx="7881938" cy="10255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Trends that will change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57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11016" y="3349625"/>
            <a:ext cx="5617368" cy="12003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Can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reduce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number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traveling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vehicles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and the parking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space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? </a:t>
            </a:r>
            <a:endParaRPr lang="it-IT" altLang="it-IT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Freccia a destra 5"/>
          <p:cNvSpPr>
            <a:spLocks noChangeArrowheads="1"/>
          </p:cNvSpPr>
          <p:nvPr/>
        </p:nvSpPr>
        <p:spPr bwMode="auto">
          <a:xfrm>
            <a:off x="4500563" y="1844675"/>
            <a:ext cx="863600" cy="88900"/>
          </a:xfrm>
          <a:prstGeom prst="rightArrow">
            <a:avLst>
              <a:gd name="adj1" fmla="val 50000"/>
              <a:gd name="adj2" fmla="val 49471"/>
            </a:avLst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24525" y="1730375"/>
            <a:ext cx="2951163" cy="4000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00B050"/>
                </a:solidFill>
                <a:latin typeface="+mn-lt"/>
              </a:rPr>
              <a:t>Individual</a:t>
            </a:r>
            <a:r>
              <a:rPr lang="it-IT" altLang="it-IT" sz="2000" kern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B050"/>
                </a:solidFill>
                <a:latin typeface="+mn-lt"/>
              </a:rPr>
              <a:t>vehicle</a:t>
            </a:r>
            <a:endParaRPr lang="it-IT" altLang="it-IT" sz="2000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8888" y="4901406"/>
            <a:ext cx="7885112" cy="83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Can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reduce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congestion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for a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number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traveling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vehicles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?</a:t>
            </a:r>
            <a:endParaRPr lang="it-IT" altLang="it-IT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10" descr="Risultati immagini per electric veh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28725"/>
            <a:ext cx="23764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Trends that will change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0492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11016" y="3349625"/>
            <a:ext cx="5617368" cy="120032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Can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reduce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number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traveling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vehicles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and the parking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space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? </a:t>
            </a:r>
            <a:endParaRPr lang="it-IT" altLang="it-IT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Freccia a destra 5"/>
          <p:cNvSpPr>
            <a:spLocks noChangeArrowheads="1"/>
          </p:cNvSpPr>
          <p:nvPr/>
        </p:nvSpPr>
        <p:spPr bwMode="auto">
          <a:xfrm>
            <a:off x="4500563" y="1844675"/>
            <a:ext cx="863600" cy="88900"/>
          </a:xfrm>
          <a:prstGeom prst="rightArrow">
            <a:avLst>
              <a:gd name="adj1" fmla="val 50000"/>
              <a:gd name="adj2" fmla="val 49471"/>
            </a:avLst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24525" y="1730375"/>
            <a:ext cx="2951163" cy="4000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00B050"/>
                </a:solidFill>
                <a:latin typeface="+mn-lt"/>
              </a:rPr>
              <a:t>Individual</a:t>
            </a:r>
            <a:r>
              <a:rPr lang="it-IT" altLang="it-IT" sz="2000" kern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B050"/>
                </a:solidFill>
                <a:latin typeface="+mn-lt"/>
              </a:rPr>
              <a:t>vehicle</a:t>
            </a:r>
            <a:endParaRPr lang="it-IT" altLang="it-IT" sz="2000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8888" y="4901406"/>
            <a:ext cx="7885112" cy="83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Can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reduce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congestion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for a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number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traveling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vehicles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?</a:t>
            </a:r>
            <a:endParaRPr lang="it-IT" altLang="it-IT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10" descr="Risultati immagini per electric veh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28725"/>
            <a:ext cx="23764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Trends that will change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8440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  <p:pic>
        <p:nvPicPr>
          <p:cNvPr id="5" name="Picture 9" descr="Risultati immagini per empty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273175"/>
            <a:ext cx="3241675" cy="1814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020763"/>
            <a:ext cx="3197225" cy="2297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dailyecho.co.uk/resources/images/2903103.jpg?display=1&amp;htype=0&amp;type=m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29050"/>
            <a:ext cx="3640138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c/c8/Parking.in.rome.arp.jpg/800px-Parking.in.rome.ar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13150"/>
            <a:ext cx="3024188" cy="226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Reduction of traveling vehicles</a:t>
            </a:r>
            <a:endParaRPr lang="it-IT" altLang="it-IT" sz="1800" smtClean="0"/>
          </a:p>
        </p:txBody>
      </p:sp>
    </p:spTree>
    <p:extLst>
      <p:ext uri="{BB962C8B-B14F-4D97-AF65-F5344CB8AC3E}">
        <p14:creationId xmlns:p14="http://schemas.microsoft.com/office/powerpoint/2010/main" val="13280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  <p:pic>
        <p:nvPicPr>
          <p:cNvPr id="5" name="Picture 4" descr="http://auto.bricabrac.it/files/images/bab_annunci_automobili_jf12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681413"/>
            <a:ext cx="2447925" cy="1835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RLUT3KNFj-yeRRfqaGcWq2dpJl1w4hnExkyhPl_dyE2Y_aL8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092450" cy="1512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ilanogreen.com/wp-content/uploads/2013/12/the-most-diverse-cities-in-the-us-300x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12850"/>
            <a:ext cx="2676525" cy="2000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shared v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3519488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40425" y="5319713"/>
            <a:ext cx="2014538" cy="55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t-IT" altLang="it-IT"/>
              <a:t>On-demand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27313" y="5657850"/>
            <a:ext cx="7632700" cy="7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1600" i="1" kern="0" dirty="0" smtClean="0"/>
          </a:p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1600" i="1" kern="0" dirty="0" smtClean="0"/>
              <a:t>C. Archetti, M.G. Speranza, D. </a:t>
            </a:r>
            <a:r>
              <a:rPr lang="it-IT" altLang="it-IT" sz="1600" i="1" kern="0" dirty="0" err="1" smtClean="0"/>
              <a:t>Weyland</a:t>
            </a:r>
            <a:r>
              <a:rPr lang="it-IT" altLang="it-IT" sz="1600" i="1" kern="0" dirty="0" smtClean="0"/>
              <a:t>, </a:t>
            </a:r>
            <a:r>
              <a:rPr lang="it-IT" altLang="it-IT" sz="1600" i="1" kern="0" dirty="0" err="1" smtClean="0"/>
              <a:t>submitted</a:t>
            </a:r>
            <a:r>
              <a:rPr lang="it-IT" altLang="it-IT" sz="1600" i="1" kern="0" dirty="0" smtClean="0"/>
              <a:t>, 2016</a:t>
            </a: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Reduction of traveling vehicles</a:t>
            </a:r>
            <a:endParaRPr lang="it-IT" altLang="it-IT" sz="1800" smtClean="0"/>
          </a:p>
        </p:txBody>
      </p:sp>
    </p:spTree>
    <p:extLst>
      <p:ext uri="{BB962C8B-B14F-4D97-AF65-F5344CB8AC3E}">
        <p14:creationId xmlns:p14="http://schemas.microsoft.com/office/powerpoint/2010/main" val="4147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76375" y="1700213"/>
            <a:ext cx="7807325" cy="424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</a:rPr>
              <a:t>A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simulation</a:t>
            </a:r>
            <a:r>
              <a:rPr lang="it-IT" altLang="it-IT" kern="0" dirty="0" smtClean="0">
                <a:solidFill>
                  <a:srgbClr val="FF0000"/>
                </a:solidFill>
              </a:rPr>
              <a:t> model</a:t>
            </a:r>
          </a:p>
          <a:p>
            <a:pPr marL="0" indent="0">
              <a:buFont typeface="Wingdings" pitchFamily="2" charset="2"/>
              <a:buNone/>
              <a:defRPr/>
            </a:pPr>
            <a:endParaRPr lang="it-IT" altLang="it-IT" kern="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</a:rPr>
              <a:t>Input:</a:t>
            </a:r>
            <a:r>
              <a:rPr lang="it-IT" altLang="it-IT" sz="1800" kern="0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it-IT" altLang="it-IT" sz="2000" dirty="0" err="1" smtClean="0"/>
              <a:t>Origins</a:t>
            </a:r>
            <a:endParaRPr lang="it-IT" altLang="it-IT" sz="2000" dirty="0" smtClean="0"/>
          </a:p>
          <a:p>
            <a:pPr>
              <a:defRPr/>
            </a:pPr>
            <a:r>
              <a:rPr lang="it-IT" altLang="it-IT" sz="2000" dirty="0" err="1" smtClean="0"/>
              <a:t>Destinations</a:t>
            </a:r>
            <a:endParaRPr lang="it-IT" altLang="it-IT" sz="2000" dirty="0" smtClean="0"/>
          </a:p>
          <a:p>
            <a:pPr>
              <a:defRPr/>
            </a:pPr>
            <a:r>
              <a:rPr lang="it-IT" altLang="it-IT" sz="2000" dirty="0" err="1" smtClean="0"/>
              <a:t>Request</a:t>
            </a:r>
            <a:r>
              <a:rPr lang="it-IT" altLang="it-IT" sz="2000" dirty="0" smtClean="0"/>
              <a:t> time</a:t>
            </a:r>
          </a:p>
          <a:p>
            <a:pPr>
              <a:defRPr/>
            </a:pPr>
            <a:r>
              <a:rPr lang="it-IT" altLang="it-IT" sz="2000" dirty="0" err="1" smtClean="0"/>
              <a:t>Desired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departure</a:t>
            </a:r>
            <a:r>
              <a:rPr lang="it-IT" altLang="it-IT" sz="2000" dirty="0" smtClean="0"/>
              <a:t> time</a:t>
            </a:r>
          </a:p>
          <a:p>
            <a:pPr>
              <a:defRPr/>
            </a:pPr>
            <a:r>
              <a:rPr lang="it-IT" altLang="it-IT" sz="2000" dirty="0" err="1" smtClean="0"/>
              <a:t>Flexibility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factor</a:t>
            </a:r>
            <a:endParaRPr lang="it-IT" altLang="it-IT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it-IT" altLang="it-IT" sz="2000" dirty="0" smtClean="0"/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140075"/>
            <a:ext cx="3892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1"/>
          <p:cNvSpPr>
            <a:spLocks noChangeArrowheads="1"/>
          </p:cNvSpPr>
          <p:nvPr/>
        </p:nvSpPr>
        <p:spPr bwMode="auto">
          <a:xfrm>
            <a:off x="5580063" y="4305300"/>
            <a:ext cx="144462" cy="15081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8396288" y="4365625"/>
            <a:ext cx="144462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9" name="Picture 7" descr="Risultati immagini per different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882775"/>
            <a:ext cx="3648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Reduction of traveling vehicles</a:t>
            </a:r>
            <a:endParaRPr lang="it-IT" altLang="it-IT" sz="1800" smtClean="0"/>
          </a:p>
        </p:txBody>
      </p:sp>
    </p:spTree>
    <p:extLst>
      <p:ext uri="{BB962C8B-B14F-4D97-AF65-F5344CB8AC3E}">
        <p14:creationId xmlns:p14="http://schemas.microsoft.com/office/powerpoint/2010/main" val="2182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38</a:t>
            </a:fld>
            <a:endParaRPr lang="it-IT" altLang="it-I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8888" y="908050"/>
            <a:ext cx="8066087" cy="1871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it-IT" sz="2000" dirty="0"/>
          </a:p>
          <a:p>
            <a:pPr>
              <a:defRPr/>
            </a:pPr>
            <a:r>
              <a:rPr lang="it-IT" sz="2000" dirty="0"/>
              <a:t>Direct </a:t>
            </a:r>
            <a:r>
              <a:rPr lang="it-IT" sz="2000" dirty="0" err="1"/>
              <a:t>trips</a:t>
            </a:r>
            <a:endParaRPr lang="it-IT" sz="2000" dirty="0"/>
          </a:p>
          <a:p>
            <a:pPr>
              <a:defRPr/>
            </a:pPr>
            <a:endParaRPr lang="it-IT" sz="2000" dirty="0" smtClean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dirty="0"/>
              <a:t>On-demand public </a:t>
            </a:r>
            <a:r>
              <a:rPr lang="it-IT" sz="2000" dirty="0" err="1"/>
              <a:t>transportation</a:t>
            </a:r>
            <a:r>
              <a:rPr lang="it-IT" sz="2000" dirty="0"/>
              <a:t> </a:t>
            </a:r>
            <a:r>
              <a:rPr lang="it-IT" sz="2000" dirty="0" smtClean="0"/>
              <a:t>service</a:t>
            </a:r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 smtClean="0"/>
          </a:p>
          <a:p>
            <a:pPr>
              <a:defRPr/>
            </a:pPr>
            <a:r>
              <a:rPr lang="it-IT" sz="2000" dirty="0"/>
              <a:t>Public </a:t>
            </a:r>
            <a:r>
              <a:rPr lang="it-IT" sz="2000" dirty="0" err="1"/>
              <a:t>transportation</a:t>
            </a:r>
            <a:r>
              <a:rPr lang="it-IT" sz="2000" dirty="0"/>
              <a:t> by bus</a:t>
            </a:r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it-IT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P</a:t>
            </a:r>
            <a:r>
              <a:rPr lang="en-US" sz="2000" dirty="0" smtClean="0"/>
              <a:t>ublic </a:t>
            </a:r>
            <a:r>
              <a:rPr lang="en-US" sz="2000" dirty="0"/>
              <a:t>transportation </a:t>
            </a:r>
            <a:r>
              <a:rPr lang="en-US" sz="2000" dirty="0" smtClean="0"/>
              <a:t>is chosen if allowed by </a:t>
            </a:r>
            <a:r>
              <a:rPr lang="it-IT" sz="2000" dirty="0" smtClean="0"/>
              <a:t>the </a:t>
            </a:r>
            <a:r>
              <a:rPr lang="it-IT" sz="2000" dirty="0" err="1" smtClean="0"/>
              <a:t>flexibility</a:t>
            </a:r>
            <a:r>
              <a:rPr lang="it-IT" sz="2000" dirty="0" smtClean="0"/>
              <a:t> </a:t>
            </a:r>
            <a:r>
              <a:rPr lang="it-IT" sz="2000" dirty="0" err="1" smtClean="0"/>
              <a:t>factor</a:t>
            </a:r>
            <a:endParaRPr lang="it-IT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 smtClean="0"/>
              <a:t>The public service with shorter traveling </a:t>
            </a:r>
            <a:r>
              <a:rPr lang="it-IT" sz="2000" dirty="0" smtClean="0"/>
              <a:t>time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chosen</a:t>
            </a:r>
            <a:endParaRPr lang="en-US" sz="2000" dirty="0"/>
          </a:p>
        </p:txBody>
      </p:sp>
      <p:pic>
        <p:nvPicPr>
          <p:cNvPr id="7" name="Picture 4" descr="Risultati immagini per shared 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2060575"/>
            <a:ext cx="1587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auto.bricabrac.it/files/images/bab_annunci_automobili_jf12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71563"/>
            <a:ext cx="1223963" cy="91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0.gstatic.com/images?q=tbn:ANd9GcRLUT3KNFj-yeRRfqaGcWq2dpJl1w4hnExkyhPl_dyE2Y_aL8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3436938"/>
            <a:ext cx="1801812" cy="881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Reduction of traveling vehicles</a:t>
            </a:r>
            <a:endParaRPr lang="it-IT" altLang="it-IT" sz="1800" smtClean="0"/>
          </a:p>
        </p:txBody>
      </p:sp>
    </p:spTree>
    <p:extLst>
      <p:ext uri="{BB962C8B-B14F-4D97-AF65-F5344CB8AC3E}">
        <p14:creationId xmlns:p14="http://schemas.microsoft.com/office/powerpoint/2010/main" val="29203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39</a:t>
            </a:fld>
            <a:endParaRPr lang="it-IT" altLang="it-IT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03350" y="1628775"/>
            <a:ext cx="7489825" cy="1871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it-IT" altLang="it-IT" sz="2000" dirty="0" smtClean="0">
                <a:solidFill>
                  <a:srgbClr val="FF0000"/>
                </a:solidFill>
              </a:rPr>
              <a:t>Output:</a:t>
            </a:r>
          </a:p>
          <a:p>
            <a:pPr>
              <a:defRPr/>
            </a:pPr>
            <a:r>
              <a:rPr lang="it-IT" altLang="it-IT" sz="2000" dirty="0" err="1" smtClean="0"/>
              <a:t>Requests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served</a:t>
            </a:r>
            <a:r>
              <a:rPr lang="it-IT" altLang="it-IT" sz="2000" dirty="0" smtClean="0"/>
              <a:t> by mode</a:t>
            </a:r>
          </a:p>
          <a:p>
            <a:pPr>
              <a:defRPr/>
            </a:pPr>
            <a:r>
              <a:rPr lang="it-IT" altLang="it-IT" sz="2000" dirty="0" err="1" smtClean="0"/>
              <a:t>Average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travel</a:t>
            </a:r>
            <a:r>
              <a:rPr lang="it-IT" altLang="it-IT" sz="2000" dirty="0" smtClean="0"/>
              <a:t> time per </a:t>
            </a:r>
            <a:r>
              <a:rPr lang="it-IT" altLang="it-IT" sz="2000" dirty="0" err="1" smtClean="0"/>
              <a:t>request</a:t>
            </a:r>
            <a:endParaRPr lang="it-IT" altLang="it-IT" sz="2000" dirty="0" smtClean="0"/>
          </a:p>
          <a:p>
            <a:pPr>
              <a:defRPr/>
            </a:pPr>
            <a:r>
              <a:rPr lang="it-IT" altLang="it-IT" sz="2000" dirty="0" err="1" smtClean="0"/>
              <a:t>Average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distance</a:t>
            </a:r>
            <a:r>
              <a:rPr lang="it-IT" altLang="it-IT" sz="2000" dirty="0" smtClean="0"/>
              <a:t> per </a:t>
            </a:r>
            <a:r>
              <a:rPr lang="it-IT" altLang="it-IT" sz="2000" dirty="0" err="1" smtClean="0"/>
              <a:t>request</a:t>
            </a:r>
            <a:endParaRPr lang="it-IT" altLang="it-IT" sz="2000" dirty="0" smtClean="0"/>
          </a:p>
          <a:p>
            <a:pPr>
              <a:defRPr/>
            </a:pPr>
            <a:r>
              <a:rPr lang="it-IT" altLang="it-IT" sz="2000" dirty="0" err="1" smtClean="0"/>
              <a:t>Economic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indicators</a:t>
            </a:r>
            <a:endParaRPr lang="it-IT" altLang="it-IT" sz="2000" dirty="0"/>
          </a:p>
          <a:p>
            <a:pPr lvl="1">
              <a:defRPr/>
            </a:pPr>
            <a:r>
              <a:rPr lang="it-IT" altLang="it-IT" sz="1800" dirty="0" err="1" smtClean="0"/>
              <a:t>Average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cost</a:t>
            </a:r>
            <a:r>
              <a:rPr lang="it-IT" altLang="it-IT" sz="1800" dirty="0" smtClean="0"/>
              <a:t> per </a:t>
            </a:r>
            <a:r>
              <a:rPr lang="it-IT" altLang="it-IT" sz="1800" dirty="0" err="1" smtClean="0"/>
              <a:t>request</a:t>
            </a:r>
            <a:endParaRPr lang="it-IT" altLang="it-IT" sz="1600" dirty="0" smtClean="0"/>
          </a:p>
          <a:p>
            <a:pPr>
              <a:defRPr/>
            </a:pPr>
            <a:r>
              <a:rPr lang="it-IT" altLang="it-IT" sz="2000" dirty="0" err="1" smtClean="0"/>
              <a:t>Environmental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indicators</a:t>
            </a:r>
            <a:endParaRPr lang="it-IT" altLang="it-IT" sz="2000" dirty="0"/>
          </a:p>
          <a:p>
            <a:pPr lvl="1">
              <a:defRPr/>
            </a:pPr>
            <a:r>
              <a:rPr lang="it-IT" altLang="it-IT" sz="1800" dirty="0" err="1" smtClean="0"/>
              <a:t>Average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fuel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consumption</a:t>
            </a:r>
            <a:r>
              <a:rPr lang="it-IT" altLang="it-IT" sz="1800" dirty="0" smtClean="0"/>
              <a:t> per </a:t>
            </a:r>
            <a:r>
              <a:rPr lang="it-IT" altLang="it-IT" sz="1800" dirty="0" err="1" smtClean="0"/>
              <a:t>request</a:t>
            </a:r>
            <a:endParaRPr lang="it-IT" altLang="it-IT" sz="1800" dirty="0"/>
          </a:p>
          <a:p>
            <a:pPr lvl="1">
              <a:defRPr/>
            </a:pPr>
            <a:r>
              <a:rPr lang="it-IT" altLang="it-IT" sz="1800" dirty="0" err="1"/>
              <a:t>Pollution</a:t>
            </a:r>
            <a:endParaRPr lang="en-US" altLang="it-IT" sz="18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Reduction of traveling vehicles</a:t>
            </a:r>
            <a:endParaRPr lang="it-IT" altLang="it-IT" sz="1800" smtClean="0"/>
          </a:p>
        </p:txBody>
      </p:sp>
    </p:spTree>
    <p:extLst>
      <p:ext uri="{BB962C8B-B14F-4D97-AF65-F5344CB8AC3E}">
        <p14:creationId xmlns:p14="http://schemas.microsoft.com/office/powerpoint/2010/main" val="29950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isultati immagini per IoT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IoT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IoT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AutoShape 2" descr="Risultati immagini per big data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sultati immagini per big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88" y="1412777"/>
            <a:ext cx="7195154" cy="39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5149176" y="3442855"/>
            <a:ext cx="1869385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887665" y="2434743"/>
            <a:ext cx="1869385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699006" y="2026037"/>
            <a:ext cx="1869385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970813" y="2376560"/>
            <a:ext cx="126291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347864" y="5559623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Goal: </a:t>
            </a:r>
            <a:r>
              <a:rPr lang="it-IT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extraction</a:t>
            </a:r>
            <a:r>
              <a:rPr lang="it-IT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it-IT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dirty="0" err="1" smtClean="0"/>
              <a:t>Technological</a:t>
            </a:r>
            <a:r>
              <a:rPr lang="it-IT" altLang="it-IT" kern="0" dirty="0" smtClean="0"/>
              <a:t> trends</a:t>
            </a:r>
            <a:endParaRPr lang="it-IT" altLang="it-IT" sz="1800" kern="0" dirty="0" smtClean="0"/>
          </a:p>
        </p:txBody>
      </p:sp>
      <p:sp>
        <p:nvSpPr>
          <p:cNvPr id="15" name="Segnaposto piè di pagina 1"/>
          <p:cNvSpPr>
            <a:spLocks noGrp="1"/>
          </p:cNvSpPr>
          <p:nvPr>
            <p:ph type="ftr" idx="10"/>
          </p:nvPr>
        </p:nvSpPr>
        <p:spPr>
          <a:xfrm>
            <a:off x="2987675" y="6499225"/>
            <a:ext cx="4968875" cy="358775"/>
          </a:xfrm>
        </p:spPr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7EC3F3-B391-4A77-B8B8-D53E76CE6B77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31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40</a:t>
            </a:fld>
            <a:endParaRPr lang="it-IT" altLang="it-IT"/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28688"/>
            <a:ext cx="76390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Reduction of traveling vehicles</a:t>
            </a:r>
            <a:endParaRPr lang="it-IT" altLang="it-IT" sz="1800" smtClean="0"/>
          </a:p>
        </p:txBody>
      </p:sp>
    </p:spTree>
    <p:extLst>
      <p:ext uri="{BB962C8B-B14F-4D97-AF65-F5344CB8AC3E}">
        <p14:creationId xmlns:p14="http://schemas.microsoft.com/office/powerpoint/2010/main" val="16642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41</a:t>
            </a:fld>
            <a:endParaRPr lang="it-IT" altLang="it-IT"/>
          </a:p>
        </p:txBody>
      </p:sp>
      <p:sp>
        <p:nvSpPr>
          <p:cNvPr id="6" name="Freccia a destra 5"/>
          <p:cNvSpPr>
            <a:spLocks noChangeArrowheads="1"/>
          </p:cNvSpPr>
          <p:nvPr/>
        </p:nvSpPr>
        <p:spPr bwMode="auto">
          <a:xfrm>
            <a:off x="4500563" y="1844675"/>
            <a:ext cx="863600" cy="88900"/>
          </a:xfrm>
          <a:prstGeom prst="rightArrow">
            <a:avLst>
              <a:gd name="adj1" fmla="val 50000"/>
              <a:gd name="adj2" fmla="val 49471"/>
            </a:avLst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 altLang="it-IT">
              <a:solidFill>
                <a:srgbClr val="00B05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24525" y="1730375"/>
            <a:ext cx="2951163" cy="4000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sz="2000" kern="0" dirty="0" err="1" smtClean="0">
                <a:solidFill>
                  <a:srgbClr val="00B050"/>
                </a:solidFill>
                <a:latin typeface="+mn-lt"/>
              </a:rPr>
              <a:t>Individual</a:t>
            </a:r>
            <a:r>
              <a:rPr lang="it-IT" altLang="it-IT" sz="2000" kern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altLang="it-IT" sz="2000" kern="0" dirty="0" err="1" smtClean="0">
                <a:solidFill>
                  <a:srgbClr val="00B050"/>
                </a:solidFill>
                <a:latin typeface="+mn-lt"/>
              </a:rPr>
              <a:t>vehicle</a:t>
            </a:r>
            <a:endParaRPr lang="it-IT" altLang="it-IT" sz="2000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95736" y="4973414"/>
            <a:ext cx="5976664" cy="831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Can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reduce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congestion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for a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number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traveling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vehicles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?</a:t>
            </a:r>
            <a:endParaRPr lang="it-IT" altLang="it-IT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10" descr="Risultati immagini per electric veh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28725"/>
            <a:ext cx="23764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0475" y="-131763"/>
            <a:ext cx="7883525" cy="1027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mtClean="0"/>
              <a:t>Trends that will change transportation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11016" y="3349625"/>
            <a:ext cx="5617368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Can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reduce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number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traveling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vehicles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 and the parking </a:t>
            </a:r>
            <a:r>
              <a:rPr lang="it-IT" altLang="it-IT" kern="0" dirty="0" err="1" smtClean="0">
                <a:solidFill>
                  <a:srgbClr val="FF0000"/>
                </a:solidFill>
                <a:latin typeface="+mn-lt"/>
              </a:rPr>
              <a:t>space</a:t>
            </a:r>
            <a:r>
              <a:rPr lang="it-IT" altLang="it-IT" kern="0" dirty="0" smtClean="0">
                <a:solidFill>
                  <a:srgbClr val="FF0000"/>
                </a:solidFill>
                <a:latin typeface="+mn-lt"/>
              </a:rPr>
              <a:t>? </a:t>
            </a:r>
            <a:endParaRPr lang="it-IT" altLang="it-IT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8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dirty="0" smtClean="0"/>
              <a:t>The </a:t>
            </a:r>
            <a:r>
              <a:rPr lang="it-IT" altLang="it-IT" kern="0" dirty="0" err="1" smtClean="0"/>
              <a:t>concept</a:t>
            </a:r>
            <a:r>
              <a:rPr lang="it-IT" altLang="it-IT" kern="0" dirty="0" smtClean="0"/>
              <a:t> of </a:t>
            </a:r>
            <a:r>
              <a:rPr lang="it-IT" altLang="it-IT" kern="0" dirty="0" err="1" smtClean="0"/>
              <a:t>congestion</a:t>
            </a:r>
            <a:endParaRPr lang="it-IT" altLang="it-IT" sz="1800" kern="0" dirty="0" smtClean="0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346200" y="1394272"/>
            <a:ext cx="8050336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kern="0" dirty="0" err="1" smtClean="0">
                <a:solidFill>
                  <a:srgbClr val="002060"/>
                </a:solidFill>
              </a:rPr>
              <a:t>Given</a:t>
            </a:r>
            <a:r>
              <a:rPr lang="it-IT" kern="0" dirty="0" smtClean="0">
                <a:solidFill>
                  <a:srgbClr val="002060"/>
                </a:solidFill>
              </a:rPr>
              <a:t> the road networks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 err="1" smtClean="0">
                <a:solidFill>
                  <a:srgbClr val="002060"/>
                </a:solidFill>
              </a:rPr>
              <a:t>Given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less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polluting</a:t>
            </a:r>
            <a:r>
              <a:rPr lang="it-IT" kern="0" dirty="0" smtClean="0">
                <a:solidFill>
                  <a:srgbClr val="002060"/>
                </a:solidFill>
              </a:rPr>
              <a:t> – </a:t>
            </a:r>
            <a:r>
              <a:rPr lang="it-IT" kern="0" dirty="0" err="1" smtClean="0">
                <a:solidFill>
                  <a:srgbClr val="002060"/>
                </a:solidFill>
              </a:rPr>
              <a:t>electric</a:t>
            </a:r>
            <a:r>
              <a:rPr lang="it-IT" kern="0" dirty="0" smtClean="0">
                <a:solidFill>
                  <a:srgbClr val="002060"/>
                </a:solidFill>
              </a:rPr>
              <a:t> – </a:t>
            </a:r>
            <a:r>
              <a:rPr lang="it-IT" kern="0" dirty="0" err="1" smtClean="0">
                <a:solidFill>
                  <a:srgbClr val="002060"/>
                </a:solidFill>
              </a:rPr>
              <a:t>vehicles</a:t>
            </a:r>
            <a:endParaRPr lang="it-IT" kern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 err="1" smtClean="0">
                <a:solidFill>
                  <a:srgbClr val="002060"/>
                </a:solidFill>
              </a:rPr>
              <a:t>Given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autonomous</a:t>
            </a:r>
            <a:r>
              <a:rPr lang="it-IT" kern="0" dirty="0" smtClean="0">
                <a:solidFill>
                  <a:srgbClr val="002060"/>
                </a:solidFill>
              </a:rPr>
              <a:t> or </a:t>
            </a:r>
            <a:r>
              <a:rPr lang="it-IT" kern="0" dirty="0" err="1" smtClean="0">
                <a:solidFill>
                  <a:srgbClr val="002060"/>
                </a:solidFill>
              </a:rPr>
              <a:t>partially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autonomous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vehicles</a:t>
            </a:r>
            <a:endParaRPr lang="it-IT" kern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000" kern="0" dirty="0" smtClean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 bwMode="auto">
          <a:xfrm>
            <a:off x="1850256" y="4293096"/>
            <a:ext cx="75462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it-IT" sz="2800" kern="0" dirty="0" err="1" smtClean="0">
                <a:solidFill>
                  <a:srgbClr val="FF0000"/>
                </a:solidFill>
              </a:rPr>
              <a:t>What</a:t>
            </a:r>
            <a:r>
              <a:rPr lang="it-IT" sz="2800" kern="0" dirty="0" smtClean="0">
                <a:solidFill>
                  <a:srgbClr val="FF0000"/>
                </a:solidFill>
              </a:rPr>
              <a:t> can be </a:t>
            </a:r>
            <a:r>
              <a:rPr lang="it-IT" sz="2800" kern="0" dirty="0" err="1" smtClean="0">
                <a:solidFill>
                  <a:srgbClr val="FF0000"/>
                </a:solidFill>
              </a:rPr>
              <a:t>done</a:t>
            </a:r>
            <a:r>
              <a:rPr lang="it-IT" sz="2800" kern="0" dirty="0" smtClean="0">
                <a:solidFill>
                  <a:srgbClr val="FF0000"/>
                </a:solidFill>
              </a:rPr>
              <a:t> to reduce </a:t>
            </a:r>
            <a:r>
              <a:rPr lang="it-IT" sz="2800" kern="0" dirty="0" err="1" smtClean="0">
                <a:solidFill>
                  <a:srgbClr val="FF0000"/>
                </a:solidFill>
              </a:rPr>
              <a:t>congestion</a:t>
            </a:r>
            <a:r>
              <a:rPr lang="it-IT" sz="2800" kern="0" dirty="0" smtClean="0">
                <a:solidFill>
                  <a:srgbClr val="FF0000"/>
                </a:solidFill>
              </a:rPr>
              <a:t>?</a:t>
            </a:r>
            <a:endParaRPr lang="it-IT" sz="2800" kern="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800" kern="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it-IT" sz="2800" kern="0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it-IT" sz="2800" kern="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it-IT" sz="2400" kern="0" dirty="0" smtClean="0">
              <a:solidFill>
                <a:srgbClr val="FF0000"/>
              </a:solidFill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 bwMode="auto">
          <a:xfrm>
            <a:off x="1987011" y="5255830"/>
            <a:ext cx="75462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Reduce the </a:t>
            </a:r>
            <a:r>
              <a:rPr lang="it-IT" kern="0" dirty="0" err="1" smtClean="0">
                <a:solidFill>
                  <a:srgbClr val="002060"/>
                </a:solidFill>
              </a:rPr>
              <a:t>number</a:t>
            </a:r>
            <a:r>
              <a:rPr lang="it-IT" kern="0" dirty="0" smtClean="0">
                <a:solidFill>
                  <a:srgbClr val="002060"/>
                </a:solidFill>
              </a:rPr>
              <a:t> of </a:t>
            </a:r>
            <a:r>
              <a:rPr lang="it-IT" kern="0" dirty="0" err="1" smtClean="0">
                <a:solidFill>
                  <a:srgbClr val="002060"/>
                </a:solidFill>
              </a:rPr>
              <a:t>traveling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vehicles</a:t>
            </a:r>
            <a:r>
              <a:rPr lang="it-IT" kern="0" dirty="0" smtClean="0">
                <a:solidFill>
                  <a:srgbClr val="002060"/>
                </a:solidFill>
              </a:rPr>
              <a:t> or….</a:t>
            </a:r>
          </a:p>
          <a:p>
            <a:pPr marL="0" indent="0">
              <a:buNone/>
              <a:defRPr/>
            </a:pP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400" kern="0" dirty="0" smtClean="0">
              <a:solidFill>
                <a:srgbClr val="00206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42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41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1298575" y="-96838"/>
            <a:ext cx="7881938" cy="1025526"/>
          </a:xfrm>
        </p:spPr>
        <p:txBody>
          <a:bodyPr/>
          <a:lstStyle/>
          <a:p>
            <a:r>
              <a:rPr lang="it-IT" altLang="it-IT" dirty="0" smtClean="0"/>
              <a:t>The </a:t>
            </a:r>
            <a:r>
              <a:rPr lang="it-IT" altLang="it-IT" dirty="0" err="1" smtClean="0"/>
              <a:t>shortest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path</a:t>
            </a:r>
            <a:r>
              <a:rPr lang="it-IT" altLang="it-IT" dirty="0" smtClean="0"/>
              <a:t>….</a:t>
            </a:r>
          </a:p>
        </p:txBody>
      </p:sp>
      <p:sp>
        <p:nvSpPr>
          <p:cNvPr id="53251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48" y="1100986"/>
            <a:ext cx="7854872" cy="49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43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61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….</a:t>
            </a:r>
            <a:r>
              <a:rPr lang="it-IT" kern="0" dirty="0" err="1" smtClean="0"/>
              <a:t>but</a:t>
            </a:r>
            <a:r>
              <a:rPr lang="it-IT" kern="0" dirty="0" smtClean="0"/>
              <a:t> </a:t>
            </a:r>
            <a:r>
              <a:rPr lang="it-IT" kern="0" dirty="0" err="1" smtClean="0"/>
              <a:t>we</a:t>
            </a:r>
            <a:r>
              <a:rPr lang="it-IT" kern="0" dirty="0" smtClean="0"/>
              <a:t> </a:t>
            </a:r>
            <a:r>
              <a:rPr lang="it-IT" kern="0" dirty="0" err="1" smtClean="0"/>
              <a:t>may</a:t>
            </a:r>
            <a:r>
              <a:rPr lang="it-IT" kern="0" dirty="0" smtClean="0"/>
              <a:t> </a:t>
            </a:r>
            <a:r>
              <a:rPr lang="it-IT" kern="0" dirty="0" err="1" smtClean="0"/>
              <a:t>prefer</a:t>
            </a:r>
            <a:r>
              <a:rPr lang="it-IT" kern="0" dirty="0" smtClean="0"/>
              <a:t> a </a:t>
            </a:r>
            <a:r>
              <a:rPr lang="it-IT" kern="0" dirty="0" err="1" smtClean="0"/>
              <a:t>longer</a:t>
            </a:r>
            <a:r>
              <a:rPr lang="it-IT" kern="0" dirty="0" smtClean="0"/>
              <a:t> </a:t>
            </a:r>
            <a:r>
              <a:rPr lang="it-IT" kern="0" dirty="0" err="1" smtClean="0"/>
              <a:t>path</a:t>
            </a:r>
            <a:endParaRPr lang="it-IT" kern="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28" y="1091518"/>
            <a:ext cx="7812360" cy="506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44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36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Does</a:t>
            </a:r>
            <a:r>
              <a:rPr lang="it-IT" kern="0" dirty="0" smtClean="0"/>
              <a:t> </a:t>
            </a:r>
            <a:r>
              <a:rPr lang="it-IT" kern="0" dirty="0" err="1" smtClean="0"/>
              <a:t>traffic</a:t>
            </a:r>
            <a:r>
              <a:rPr lang="it-IT" kern="0" dirty="0" smtClean="0"/>
              <a:t> information help?</a:t>
            </a:r>
            <a:endParaRPr lang="it-IT" kern="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22" y="1034689"/>
            <a:ext cx="6197154" cy="51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45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3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Does</a:t>
            </a:r>
            <a:r>
              <a:rPr lang="it-IT" kern="0" dirty="0" smtClean="0"/>
              <a:t> </a:t>
            </a:r>
            <a:r>
              <a:rPr lang="it-IT" kern="0" dirty="0" err="1" smtClean="0"/>
              <a:t>traffic</a:t>
            </a:r>
            <a:r>
              <a:rPr lang="it-IT" kern="0" dirty="0" smtClean="0"/>
              <a:t> information help?</a:t>
            </a:r>
            <a:endParaRPr lang="it-IT" kern="0" dirty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 bwMode="auto">
          <a:xfrm>
            <a:off x="1346200" y="1394272"/>
            <a:ext cx="7618288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kern="0" dirty="0" err="1" smtClean="0">
                <a:solidFill>
                  <a:srgbClr val="002060"/>
                </a:solidFill>
              </a:rPr>
              <a:t>There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may</a:t>
            </a:r>
            <a:r>
              <a:rPr lang="it-IT" kern="0" dirty="0" smtClean="0">
                <a:solidFill>
                  <a:srgbClr val="002060"/>
                </a:solidFill>
              </a:rPr>
              <a:t> be </a:t>
            </a:r>
            <a:r>
              <a:rPr lang="it-IT" kern="0" dirty="0" err="1" smtClean="0">
                <a:solidFill>
                  <a:srgbClr val="002060"/>
                </a:solidFill>
              </a:rPr>
              <a:t>many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alternatives</a:t>
            </a:r>
            <a:r>
              <a:rPr lang="it-IT" kern="0" dirty="0" smtClean="0">
                <a:solidFill>
                  <a:srgbClr val="002060"/>
                </a:solidFill>
              </a:rPr>
              <a:t> with </a:t>
            </a:r>
            <a:r>
              <a:rPr lang="it-IT" kern="0" dirty="0" err="1" smtClean="0">
                <a:solidFill>
                  <a:srgbClr val="002060"/>
                </a:solidFill>
              </a:rPr>
              <a:t>different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levels</a:t>
            </a:r>
            <a:r>
              <a:rPr lang="it-IT" kern="0" dirty="0" smtClean="0">
                <a:solidFill>
                  <a:srgbClr val="002060"/>
                </a:solidFill>
              </a:rPr>
              <a:t> of </a:t>
            </a:r>
            <a:r>
              <a:rPr lang="it-IT" kern="0" dirty="0" err="1" smtClean="0">
                <a:solidFill>
                  <a:srgbClr val="002060"/>
                </a:solidFill>
              </a:rPr>
              <a:t>congestions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The </a:t>
            </a:r>
            <a:r>
              <a:rPr lang="it-IT" kern="0" dirty="0" err="1" smtClean="0">
                <a:solidFill>
                  <a:srgbClr val="002060"/>
                </a:solidFill>
              </a:rPr>
              <a:t>question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is</a:t>
            </a:r>
            <a:r>
              <a:rPr lang="it-IT" kern="0" dirty="0" smtClean="0">
                <a:solidFill>
                  <a:srgbClr val="002060"/>
                </a:solidFill>
              </a:rPr>
              <a:t>: </a:t>
            </a:r>
            <a:r>
              <a:rPr lang="it-IT" kern="0" dirty="0" err="1" smtClean="0">
                <a:solidFill>
                  <a:srgbClr val="002060"/>
                </a:solidFill>
              </a:rPr>
              <a:t>What</a:t>
            </a:r>
            <a:r>
              <a:rPr lang="it-IT" kern="0" dirty="0" smtClean="0">
                <a:solidFill>
                  <a:srgbClr val="002060"/>
                </a:solidFill>
              </a:rPr>
              <a:t> </a:t>
            </a:r>
            <a:r>
              <a:rPr lang="it-IT" kern="0" dirty="0" err="1" smtClean="0">
                <a:solidFill>
                  <a:srgbClr val="002060"/>
                </a:solidFill>
              </a:rPr>
              <a:t>will</a:t>
            </a:r>
            <a:r>
              <a:rPr lang="it-IT" kern="0" dirty="0" smtClean="0">
                <a:solidFill>
                  <a:srgbClr val="002060"/>
                </a:solidFill>
              </a:rPr>
              <a:t> the </a:t>
            </a:r>
            <a:r>
              <a:rPr lang="it-IT" kern="0" dirty="0" err="1" smtClean="0">
                <a:solidFill>
                  <a:srgbClr val="002060"/>
                </a:solidFill>
              </a:rPr>
              <a:t>other</a:t>
            </a:r>
            <a:r>
              <a:rPr lang="it-IT" kern="0" dirty="0" smtClean="0">
                <a:solidFill>
                  <a:srgbClr val="002060"/>
                </a:solidFill>
              </a:rPr>
              <a:t> drivers do?</a:t>
            </a:r>
          </a:p>
          <a:p>
            <a:pPr marL="0" indent="0">
              <a:buNone/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>
                <a:solidFill>
                  <a:srgbClr val="002060"/>
                </a:solidFill>
              </a:rPr>
              <a:t>Information </a:t>
            </a:r>
            <a:r>
              <a:rPr lang="it-IT" kern="0" dirty="0" err="1">
                <a:solidFill>
                  <a:srgbClr val="002060"/>
                </a:solidFill>
              </a:rPr>
              <a:t>may</a:t>
            </a:r>
            <a:r>
              <a:rPr lang="it-IT" kern="0" dirty="0">
                <a:solidFill>
                  <a:srgbClr val="002060"/>
                </a:solidFill>
              </a:rPr>
              <a:t> just </a:t>
            </a:r>
            <a:r>
              <a:rPr lang="it-IT" kern="0" dirty="0" err="1">
                <a:solidFill>
                  <a:srgbClr val="002060"/>
                </a:solidFill>
              </a:rPr>
              <a:t>move</a:t>
            </a:r>
            <a:r>
              <a:rPr lang="it-IT" kern="0" dirty="0">
                <a:solidFill>
                  <a:srgbClr val="002060"/>
                </a:solidFill>
              </a:rPr>
              <a:t> </a:t>
            </a:r>
            <a:r>
              <a:rPr lang="it-IT" kern="0" dirty="0" err="1">
                <a:solidFill>
                  <a:srgbClr val="002060"/>
                </a:solidFill>
              </a:rPr>
              <a:t>congestion</a:t>
            </a:r>
            <a:endParaRPr lang="it-IT" kern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000" kern="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46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90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35150" y="1196975"/>
            <a:ext cx="73453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/>
              <a:t>Congestion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is</a:t>
            </a:r>
            <a:r>
              <a:rPr lang="it-IT" altLang="it-IT" kern="0" dirty="0" smtClean="0"/>
              <a:t> the </a:t>
            </a:r>
            <a:r>
              <a:rPr lang="it-IT" altLang="it-IT" kern="0" dirty="0" err="1" smtClean="0"/>
              <a:t>result</a:t>
            </a:r>
            <a:r>
              <a:rPr lang="it-IT" altLang="it-IT" kern="0" dirty="0" smtClean="0"/>
              <a:t> of </a:t>
            </a:r>
            <a:r>
              <a:rPr lang="it-IT" altLang="it-IT" kern="0" dirty="0" err="1" smtClean="0"/>
              <a:t>individual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decisions</a:t>
            </a:r>
            <a:endParaRPr lang="it-IT" altLang="it-IT" kern="0" dirty="0" smtClean="0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Travel </a:t>
            </a:r>
            <a:r>
              <a:rPr lang="it-IT" kern="0" dirty="0" err="1" smtClean="0"/>
              <a:t>inconvenience</a:t>
            </a:r>
            <a:r>
              <a:rPr lang="it-IT" kern="0" dirty="0" smtClean="0"/>
              <a:t> and </a:t>
            </a:r>
            <a:r>
              <a:rPr lang="it-IT" kern="0" dirty="0" err="1" smtClean="0"/>
              <a:t>congestion</a:t>
            </a:r>
            <a:endParaRPr lang="it-IT" kern="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03350" y="5013325"/>
            <a:ext cx="73453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/>
              <a:t>But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we</a:t>
            </a:r>
            <a:r>
              <a:rPr lang="it-IT" altLang="it-IT" kern="0" dirty="0" smtClean="0"/>
              <a:t> can coordinate </a:t>
            </a:r>
            <a:r>
              <a:rPr lang="it-IT" altLang="it-IT" kern="0" dirty="0" err="1" smtClean="0"/>
              <a:t>decisions</a:t>
            </a:r>
            <a:endParaRPr lang="it-IT" altLang="it-IT" kern="0" dirty="0" smtClean="0"/>
          </a:p>
        </p:txBody>
      </p:sp>
      <p:pic>
        <p:nvPicPr>
          <p:cNvPr id="54278" name="Picture 8" descr="Risultati immagini per car stuck in 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565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2" descr="Risultati immagini per car stuck in traf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746375"/>
            <a:ext cx="3067050" cy="148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47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50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The </a:t>
            </a:r>
            <a:r>
              <a:rPr lang="it-IT" kern="0" dirty="0" err="1" smtClean="0"/>
              <a:t>literature</a:t>
            </a:r>
            <a:endParaRPr lang="it-IT" kern="0" dirty="0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346200" y="1754312"/>
            <a:ext cx="754628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Y. </a:t>
            </a:r>
            <a:r>
              <a:rPr lang="it-IT" kern="0" dirty="0" err="1" smtClean="0">
                <a:solidFill>
                  <a:srgbClr val="002060"/>
                </a:solidFill>
              </a:rPr>
              <a:t>Sheffi</a:t>
            </a:r>
            <a:r>
              <a:rPr lang="it-IT" kern="0" dirty="0" smtClean="0">
                <a:solidFill>
                  <a:srgbClr val="002060"/>
                </a:solidFill>
              </a:rPr>
              <a:t>, </a:t>
            </a:r>
            <a:r>
              <a:rPr lang="it-IT" kern="0" dirty="0" err="1" smtClean="0">
                <a:solidFill>
                  <a:srgbClr val="002060"/>
                </a:solidFill>
              </a:rPr>
              <a:t>Prentice</a:t>
            </a:r>
            <a:r>
              <a:rPr lang="it-IT" kern="0" dirty="0" smtClean="0">
                <a:solidFill>
                  <a:srgbClr val="002060"/>
                </a:solidFill>
              </a:rPr>
              <a:t> Hall, 1985</a:t>
            </a:r>
          </a:p>
          <a:p>
            <a:pPr marL="0" indent="0">
              <a:buNone/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Rush hour </a:t>
            </a:r>
            <a:r>
              <a:rPr lang="it-IT" sz="2000" kern="0" dirty="0" err="1" smtClean="0">
                <a:solidFill>
                  <a:srgbClr val="002060"/>
                </a:solidFill>
              </a:rPr>
              <a:t>traffic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often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exhibits</a:t>
            </a:r>
            <a:r>
              <a:rPr lang="it-IT" sz="2000" kern="0" dirty="0" smtClean="0">
                <a:solidFill>
                  <a:srgbClr val="002060"/>
                </a:solidFill>
              </a:rPr>
              <a:t> a steady-state </a:t>
            </a:r>
            <a:r>
              <a:rPr lang="it-IT" sz="2000" kern="0" dirty="0" err="1" smtClean="0">
                <a:solidFill>
                  <a:srgbClr val="002060"/>
                </a:solidFill>
              </a:rPr>
              <a:t>behaviour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H. </a:t>
            </a:r>
            <a:r>
              <a:rPr lang="it-IT" kern="0" dirty="0" err="1" smtClean="0">
                <a:solidFill>
                  <a:srgbClr val="002060"/>
                </a:solidFill>
              </a:rPr>
              <a:t>Mahmassani</a:t>
            </a:r>
            <a:r>
              <a:rPr lang="it-IT" kern="0" dirty="0">
                <a:solidFill>
                  <a:srgbClr val="002060"/>
                </a:solidFill>
              </a:rPr>
              <a:t>,</a:t>
            </a:r>
            <a:r>
              <a:rPr lang="it-IT" kern="0" dirty="0" smtClean="0">
                <a:solidFill>
                  <a:srgbClr val="002060"/>
                </a:solidFill>
              </a:rPr>
              <a:t> S. </a:t>
            </a:r>
            <a:r>
              <a:rPr lang="it-IT" kern="0" dirty="0" err="1" smtClean="0">
                <a:solidFill>
                  <a:srgbClr val="002060"/>
                </a:solidFill>
              </a:rPr>
              <a:t>Peeta</a:t>
            </a:r>
            <a:r>
              <a:rPr lang="it-IT" kern="0" dirty="0" smtClean="0">
                <a:solidFill>
                  <a:srgbClr val="002060"/>
                </a:solidFill>
              </a:rPr>
              <a:t>, TR Record, 1993</a:t>
            </a: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sz="2000" kern="0" dirty="0">
                <a:solidFill>
                  <a:srgbClr val="002060"/>
                </a:solidFill>
              </a:rPr>
              <a:t>User-</a:t>
            </a:r>
            <a:r>
              <a:rPr lang="it-IT" sz="2000" kern="0" dirty="0" err="1">
                <a:solidFill>
                  <a:srgbClr val="002060"/>
                </a:solidFill>
              </a:rPr>
              <a:t>optimal</a:t>
            </a:r>
            <a:r>
              <a:rPr lang="it-IT" sz="2000" kern="0" dirty="0">
                <a:solidFill>
                  <a:srgbClr val="002060"/>
                </a:solidFill>
              </a:rPr>
              <a:t> vs </a:t>
            </a:r>
            <a:r>
              <a:rPr lang="it-IT" sz="2000" kern="0" dirty="0" err="1">
                <a:solidFill>
                  <a:srgbClr val="002060"/>
                </a:solidFill>
              </a:rPr>
              <a:t>system-optimal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paths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O. </a:t>
            </a:r>
            <a:r>
              <a:rPr lang="it-IT" kern="0" dirty="0" err="1" smtClean="0">
                <a:solidFill>
                  <a:srgbClr val="002060"/>
                </a:solidFill>
              </a:rPr>
              <a:t>Jahn</a:t>
            </a:r>
            <a:r>
              <a:rPr lang="it-IT" kern="0" dirty="0" smtClean="0">
                <a:solidFill>
                  <a:srgbClr val="002060"/>
                </a:solidFill>
              </a:rPr>
              <a:t> et al, OR, 2005</a:t>
            </a: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System-</a:t>
            </a:r>
            <a:r>
              <a:rPr lang="it-IT" sz="2000" kern="0" dirty="0" err="1" smtClean="0">
                <a:solidFill>
                  <a:srgbClr val="002060"/>
                </a:solidFill>
              </a:rPr>
              <a:t>optimal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distribution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that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ensures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fairness</a:t>
            </a: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000" kern="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48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67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The </a:t>
            </a:r>
            <a:r>
              <a:rPr lang="it-IT" kern="0" dirty="0" err="1" smtClean="0"/>
              <a:t>literature</a:t>
            </a:r>
            <a:endParaRPr lang="it-IT" kern="0" dirty="0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346200" y="1754312"/>
            <a:ext cx="754628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Y. </a:t>
            </a:r>
            <a:r>
              <a:rPr lang="it-IT" kern="0" dirty="0" err="1" smtClean="0">
                <a:solidFill>
                  <a:srgbClr val="002060"/>
                </a:solidFill>
              </a:rPr>
              <a:t>Sheffi</a:t>
            </a:r>
            <a:r>
              <a:rPr lang="it-IT" kern="0" dirty="0" smtClean="0">
                <a:solidFill>
                  <a:srgbClr val="002060"/>
                </a:solidFill>
              </a:rPr>
              <a:t>, </a:t>
            </a:r>
            <a:r>
              <a:rPr lang="it-IT" kern="0" dirty="0" err="1" smtClean="0">
                <a:solidFill>
                  <a:srgbClr val="002060"/>
                </a:solidFill>
              </a:rPr>
              <a:t>Prentice</a:t>
            </a:r>
            <a:r>
              <a:rPr lang="it-IT" kern="0" dirty="0" smtClean="0">
                <a:solidFill>
                  <a:srgbClr val="002060"/>
                </a:solidFill>
              </a:rPr>
              <a:t> Hall, 1985</a:t>
            </a:r>
          </a:p>
          <a:p>
            <a:pPr marL="0" indent="0">
              <a:buNone/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Rush hour </a:t>
            </a:r>
            <a:r>
              <a:rPr lang="it-IT" sz="2000" kern="0" dirty="0" err="1" smtClean="0">
                <a:solidFill>
                  <a:srgbClr val="002060"/>
                </a:solidFill>
              </a:rPr>
              <a:t>traffic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often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exhibits</a:t>
            </a:r>
            <a:r>
              <a:rPr lang="it-IT" sz="2000" kern="0" dirty="0" smtClean="0">
                <a:solidFill>
                  <a:srgbClr val="002060"/>
                </a:solidFill>
              </a:rPr>
              <a:t> a steady-state </a:t>
            </a:r>
            <a:r>
              <a:rPr lang="it-IT" sz="2000" kern="0" dirty="0" err="1" smtClean="0">
                <a:solidFill>
                  <a:srgbClr val="002060"/>
                </a:solidFill>
              </a:rPr>
              <a:t>behaviour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H. </a:t>
            </a:r>
            <a:r>
              <a:rPr lang="it-IT" kern="0" dirty="0" err="1" smtClean="0">
                <a:solidFill>
                  <a:srgbClr val="002060"/>
                </a:solidFill>
              </a:rPr>
              <a:t>Mahmassani</a:t>
            </a:r>
            <a:r>
              <a:rPr lang="it-IT" kern="0" dirty="0">
                <a:solidFill>
                  <a:srgbClr val="002060"/>
                </a:solidFill>
              </a:rPr>
              <a:t>,</a:t>
            </a:r>
            <a:r>
              <a:rPr lang="it-IT" kern="0" dirty="0" smtClean="0">
                <a:solidFill>
                  <a:srgbClr val="002060"/>
                </a:solidFill>
              </a:rPr>
              <a:t> S. </a:t>
            </a:r>
            <a:r>
              <a:rPr lang="it-IT" kern="0" dirty="0" err="1" smtClean="0">
                <a:solidFill>
                  <a:srgbClr val="002060"/>
                </a:solidFill>
              </a:rPr>
              <a:t>Peeta</a:t>
            </a:r>
            <a:r>
              <a:rPr lang="it-IT" kern="0" dirty="0" smtClean="0">
                <a:solidFill>
                  <a:srgbClr val="002060"/>
                </a:solidFill>
              </a:rPr>
              <a:t>, TR Record, 1993</a:t>
            </a: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sz="2000" kern="0" dirty="0">
                <a:solidFill>
                  <a:srgbClr val="FF0000"/>
                </a:solidFill>
              </a:rPr>
              <a:t>User-</a:t>
            </a:r>
            <a:r>
              <a:rPr lang="it-IT" sz="2000" kern="0" dirty="0" err="1">
                <a:solidFill>
                  <a:srgbClr val="FF0000"/>
                </a:solidFill>
              </a:rPr>
              <a:t>optimal</a:t>
            </a:r>
            <a:r>
              <a:rPr lang="it-IT" sz="2000" kern="0" dirty="0">
                <a:solidFill>
                  <a:srgbClr val="FF0000"/>
                </a:solidFill>
              </a:rPr>
              <a:t> vs </a:t>
            </a:r>
            <a:r>
              <a:rPr lang="it-IT" sz="2000" kern="0" dirty="0" err="1">
                <a:solidFill>
                  <a:srgbClr val="FF0000"/>
                </a:solidFill>
              </a:rPr>
              <a:t>system-optimal</a:t>
            </a:r>
            <a:r>
              <a:rPr lang="it-IT" sz="2000" kern="0" dirty="0">
                <a:solidFill>
                  <a:srgbClr val="FF0000"/>
                </a:solidFill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</a:rPr>
              <a:t>paths</a:t>
            </a:r>
            <a:endParaRPr lang="it-IT" sz="2000" kern="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O. </a:t>
            </a:r>
            <a:r>
              <a:rPr lang="it-IT" kern="0" dirty="0" err="1" smtClean="0">
                <a:solidFill>
                  <a:srgbClr val="002060"/>
                </a:solidFill>
              </a:rPr>
              <a:t>Jahn</a:t>
            </a:r>
            <a:r>
              <a:rPr lang="it-IT" kern="0" dirty="0" smtClean="0">
                <a:solidFill>
                  <a:srgbClr val="002060"/>
                </a:solidFill>
              </a:rPr>
              <a:t> et al, OR, 2005</a:t>
            </a: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System-</a:t>
            </a:r>
            <a:r>
              <a:rPr lang="it-IT" sz="2000" kern="0" dirty="0" err="1" smtClean="0">
                <a:solidFill>
                  <a:srgbClr val="002060"/>
                </a:solidFill>
              </a:rPr>
              <a:t>optimal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distribution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that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ensures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fairness</a:t>
            </a: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t-IT" kern="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000" kern="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49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7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1460500" y="1916246"/>
            <a:ext cx="7254875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333366"/>
                </a:solidFill>
                <a:latin typeface="+mn-lt"/>
              </a:rPr>
              <a:t>Freight transportation causes severe health problems with an impact on cost for the health system estimated in 43-46 billions </a:t>
            </a:r>
            <a:r>
              <a:rPr lang="it-IT" altLang="it-IT" kern="0" dirty="0">
                <a:solidFill>
                  <a:srgbClr val="333366"/>
                </a:solidFill>
                <a:latin typeface="+mn-lt"/>
              </a:rPr>
              <a:t>€ per </a:t>
            </a:r>
            <a:r>
              <a:rPr lang="it-IT" altLang="it-IT" kern="0" dirty="0" err="1" smtClean="0">
                <a:solidFill>
                  <a:srgbClr val="333366"/>
                </a:solidFill>
                <a:latin typeface="+mn-lt"/>
              </a:rPr>
              <a:t>year</a:t>
            </a:r>
            <a:r>
              <a:rPr lang="it-IT" altLang="it-IT" kern="0" dirty="0" smtClean="0">
                <a:solidFill>
                  <a:srgbClr val="333366"/>
                </a:solidFill>
                <a:latin typeface="+mn-lt"/>
              </a:rPr>
              <a:t>;</a:t>
            </a:r>
          </a:p>
          <a:p>
            <a:pPr algn="ctr">
              <a:defRPr/>
            </a:pPr>
            <a:r>
              <a:rPr lang="it-IT" altLang="it-IT" kern="0" dirty="0">
                <a:solidFill>
                  <a:srgbClr val="333366"/>
                </a:solidFill>
                <a:latin typeface="+mn-lt"/>
              </a:rPr>
              <a:t>100 </a:t>
            </a:r>
            <a:r>
              <a:rPr lang="en-US" kern="0" dirty="0">
                <a:solidFill>
                  <a:srgbClr val="333366"/>
                </a:solidFill>
                <a:latin typeface="+mn-lt"/>
              </a:rPr>
              <a:t>billions </a:t>
            </a:r>
            <a:r>
              <a:rPr lang="it-IT" altLang="it-IT" kern="0" dirty="0">
                <a:solidFill>
                  <a:srgbClr val="333366"/>
                </a:solidFill>
                <a:latin typeface="+mn-lt"/>
              </a:rPr>
              <a:t>€ per </a:t>
            </a:r>
            <a:r>
              <a:rPr lang="it-IT" altLang="it-IT" kern="0" dirty="0" err="1">
                <a:solidFill>
                  <a:srgbClr val="333366"/>
                </a:solidFill>
                <a:latin typeface="+mn-lt"/>
              </a:rPr>
              <a:t>year</a:t>
            </a:r>
            <a:r>
              <a:rPr lang="it-IT" altLang="it-IT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altLang="it-IT" kern="0" dirty="0" err="1">
                <a:solidFill>
                  <a:srgbClr val="333366"/>
                </a:solidFill>
                <a:latin typeface="+mn-lt"/>
              </a:rPr>
              <a:t>is</a:t>
            </a:r>
            <a:r>
              <a:rPr lang="it-IT" altLang="it-IT" kern="0" dirty="0">
                <a:solidFill>
                  <a:srgbClr val="333366"/>
                </a:solidFill>
                <a:latin typeface="+mn-lt"/>
              </a:rPr>
              <a:t> the </a:t>
            </a:r>
            <a:r>
              <a:rPr lang="it-IT" altLang="it-IT" kern="0" dirty="0" err="1">
                <a:solidFill>
                  <a:srgbClr val="333366"/>
                </a:solidFill>
                <a:latin typeface="+mn-lt"/>
              </a:rPr>
              <a:t>estimated</a:t>
            </a:r>
            <a:r>
              <a:rPr lang="it-IT" altLang="it-IT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altLang="it-IT" kern="0" dirty="0" err="1">
                <a:solidFill>
                  <a:srgbClr val="333366"/>
                </a:solidFill>
                <a:latin typeface="+mn-lt"/>
              </a:rPr>
              <a:t>cost</a:t>
            </a:r>
            <a:r>
              <a:rPr lang="it-IT" altLang="it-IT" kern="0" dirty="0">
                <a:solidFill>
                  <a:srgbClr val="333366"/>
                </a:solidFill>
                <a:latin typeface="+mn-lt"/>
              </a:rPr>
              <a:t> for the </a:t>
            </a:r>
            <a:r>
              <a:rPr lang="it-IT" altLang="it-IT" kern="0" dirty="0" err="1">
                <a:solidFill>
                  <a:srgbClr val="333366"/>
                </a:solidFill>
                <a:latin typeface="+mn-lt"/>
              </a:rPr>
              <a:t>pollution</a:t>
            </a:r>
            <a:endParaRPr lang="it-IT" altLang="it-IT" kern="0" dirty="0">
              <a:solidFill>
                <a:srgbClr val="333366"/>
              </a:solidFill>
              <a:latin typeface="+mn-lt"/>
            </a:endParaRPr>
          </a:p>
          <a:p>
            <a:pPr algn="ctr">
              <a:defRPr/>
            </a:pPr>
            <a:r>
              <a:rPr lang="it-IT" sz="2000" kern="0" dirty="0" smtClean="0">
                <a:solidFill>
                  <a:srgbClr val="333366"/>
                </a:solidFill>
                <a:latin typeface="+mn-lt"/>
              </a:rPr>
              <a:t>(</a:t>
            </a:r>
            <a:r>
              <a:rPr lang="it-IT" sz="2000" kern="0" dirty="0" err="1" smtClean="0">
                <a:solidFill>
                  <a:srgbClr val="333366"/>
                </a:solidFill>
                <a:latin typeface="+mn-lt"/>
              </a:rPr>
              <a:t>European</a:t>
            </a:r>
            <a:r>
              <a:rPr lang="it-IT" sz="2000" kern="0" dirty="0" smtClean="0">
                <a:solidFill>
                  <a:srgbClr val="333366"/>
                </a:solidFill>
                <a:latin typeface="+mn-lt"/>
              </a:rPr>
              <a:t> Agency for Environment </a:t>
            </a:r>
            <a:r>
              <a:rPr lang="it-IT" sz="2000" kern="0" dirty="0">
                <a:solidFill>
                  <a:srgbClr val="333366"/>
                </a:solidFill>
                <a:latin typeface="+mn-lt"/>
              </a:rPr>
              <a:t>"Road </a:t>
            </a:r>
            <a:r>
              <a:rPr lang="it-IT" sz="2000" kern="0" dirty="0" err="1">
                <a:solidFill>
                  <a:srgbClr val="333366"/>
                </a:solidFill>
                <a:latin typeface="+mn-lt"/>
              </a:rPr>
              <a:t>user</a:t>
            </a:r>
            <a:r>
              <a:rPr lang="it-IT" sz="2000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sz="2000" kern="0" dirty="0" err="1">
                <a:solidFill>
                  <a:srgbClr val="333366"/>
                </a:solidFill>
                <a:latin typeface="+mn-lt"/>
              </a:rPr>
              <a:t>charges</a:t>
            </a:r>
            <a:r>
              <a:rPr lang="it-IT" sz="2000" kern="0" dirty="0">
                <a:solidFill>
                  <a:srgbClr val="333366"/>
                </a:solidFill>
                <a:latin typeface="+mn-lt"/>
              </a:rPr>
              <a:t> for </a:t>
            </a:r>
            <a:r>
              <a:rPr lang="it-IT" sz="2000" kern="0" dirty="0" err="1">
                <a:solidFill>
                  <a:srgbClr val="333366"/>
                </a:solidFill>
                <a:latin typeface="+mn-lt"/>
              </a:rPr>
              <a:t>heavy</a:t>
            </a:r>
            <a:r>
              <a:rPr lang="it-IT" sz="2000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sz="2000" kern="0" dirty="0" err="1">
                <a:solidFill>
                  <a:srgbClr val="333366"/>
                </a:solidFill>
                <a:latin typeface="+mn-lt"/>
              </a:rPr>
              <a:t>goods</a:t>
            </a:r>
            <a:r>
              <a:rPr lang="it-IT" sz="2000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sz="2000" kern="0" dirty="0" err="1">
                <a:solidFill>
                  <a:srgbClr val="333366"/>
                </a:solidFill>
                <a:latin typeface="+mn-lt"/>
              </a:rPr>
              <a:t>vehicles</a:t>
            </a:r>
            <a:r>
              <a:rPr lang="it-IT" sz="2000" kern="0" dirty="0">
                <a:solidFill>
                  <a:srgbClr val="333366"/>
                </a:solidFill>
                <a:latin typeface="+mn-lt"/>
              </a:rPr>
              <a:t>“) </a:t>
            </a:r>
            <a:endParaRPr lang="it-IT" sz="2000" kern="0" dirty="0" smtClean="0">
              <a:solidFill>
                <a:srgbClr val="333366"/>
              </a:solidFill>
              <a:latin typeface="+mn-lt"/>
            </a:endParaRPr>
          </a:p>
          <a:p>
            <a:pPr algn="ctr">
              <a:defRPr/>
            </a:pPr>
            <a:endParaRPr lang="it-IT" sz="2000" kern="0" dirty="0">
              <a:solidFill>
                <a:srgbClr val="333366"/>
              </a:solidFill>
              <a:latin typeface="+mn-lt"/>
            </a:endParaRPr>
          </a:p>
          <a:p>
            <a:pPr algn="ctr">
              <a:defRPr/>
            </a:pPr>
            <a:r>
              <a:rPr lang="it-IT" kern="0" dirty="0" err="1">
                <a:solidFill>
                  <a:srgbClr val="333366"/>
                </a:solidFill>
                <a:latin typeface="+mn-lt"/>
              </a:rPr>
              <a:t>Empty</a:t>
            </a:r>
            <a:r>
              <a:rPr lang="it-IT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kern="0" dirty="0" err="1">
                <a:solidFill>
                  <a:srgbClr val="333366"/>
                </a:solidFill>
                <a:latin typeface="+mn-lt"/>
              </a:rPr>
              <a:t>trips</a:t>
            </a:r>
            <a:r>
              <a:rPr lang="it-IT" kern="0" dirty="0">
                <a:solidFill>
                  <a:srgbClr val="333366"/>
                </a:solidFill>
                <a:latin typeface="+mn-lt"/>
              </a:rPr>
              <a:t> in Europe are </a:t>
            </a:r>
            <a:r>
              <a:rPr lang="it-IT" kern="0" dirty="0" err="1">
                <a:solidFill>
                  <a:srgbClr val="333366"/>
                </a:solidFill>
                <a:latin typeface="+mn-lt"/>
              </a:rPr>
              <a:t>about</a:t>
            </a:r>
            <a:r>
              <a:rPr lang="it-IT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kern="0" dirty="0" smtClean="0">
                <a:solidFill>
                  <a:srgbClr val="333366"/>
                </a:solidFill>
                <a:latin typeface="+mn-lt"/>
              </a:rPr>
              <a:t>25</a:t>
            </a:r>
            <a:r>
              <a:rPr lang="it-IT" kern="0" dirty="0" smtClean="0">
                <a:solidFill>
                  <a:srgbClr val="333366"/>
                </a:solidFill>
                <a:latin typeface="+mn-lt"/>
              </a:rPr>
              <a:t>%, </a:t>
            </a:r>
          </a:p>
          <a:p>
            <a:pPr algn="ctr">
              <a:defRPr/>
            </a:pPr>
            <a:r>
              <a:rPr lang="it-IT" kern="0" dirty="0" smtClean="0">
                <a:solidFill>
                  <a:srgbClr val="333366"/>
                </a:solidFill>
                <a:latin typeface="+mn-lt"/>
              </a:rPr>
              <a:t>in </a:t>
            </a:r>
            <a:r>
              <a:rPr lang="it-IT" kern="0" dirty="0" err="1">
                <a:solidFill>
                  <a:srgbClr val="333366"/>
                </a:solidFill>
                <a:latin typeface="+mn-lt"/>
              </a:rPr>
              <a:t>Italy</a:t>
            </a:r>
            <a:r>
              <a:rPr lang="it-IT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kern="0" dirty="0" err="1">
                <a:solidFill>
                  <a:srgbClr val="333366"/>
                </a:solidFill>
                <a:latin typeface="+mn-lt"/>
              </a:rPr>
              <a:t>about</a:t>
            </a:r>
            <a:r>
              <a:rPr lang="it-IT" kern="0" dirty="0">
                <a:solidFill>
                  <a:srgbClr val="333366"/>
                </a:solidFill>
                <a:latin typeface="+mn-lt"/>
              </a:rPr>
              <a:t> </a:t>
            </a:r>
            <a:r>
              <a:rPr lang="it-IT" kern="0" dirty="0" smtClean="0">
                <a:solidFill>
                  <a:srgbClr val="333366"/>
                </a:solidFill>
                <a:latin typeface="+mn-lt"/>
              </a:rPr>
              <a:t>35%</a:t>
            </a:r>
            <a:endParaRPr lang="it-IT" kern="0" dirty="0">
              <a:solidFill>
                <a:srgbClr val="333366"/>
              </a:solidFill>
              <a:latin typeface="+mn-lt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dirty="0" err="1" smtClean="0"/>
              <a:t>Logistics</a:t>
            </a:r>
            <a:r>
              <a:rPr lang="it-IT" altLang="it-IT" kern="0" dirty="0" smtClean="0"/>
              <a:t> and </a:t>
            </a:r>
            <a:r>
              <a:rPr lang="it-IT" altLang="it-IT" kern="0" dirty="0" err="1" smtClean="0"/>
              <a:t>sustainability</a:t>
            </a:r>
            <a:endParaRPr lang="it-IT" alt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9288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Individual</a:t>
            </a:r>
            <a:r>
              <a:rPr lang="it-IT" kern="0" dirty="0" smtClean="0"/>
              <a:t> </a:t>
            </a:r>
            <a:r>
              <a:rPr lang="it-IT" kern="0" dirty="0" err="1" smtClean="0"/>
              <a:t>route</a:t>
            </a:r>
            <a:r>
              <a:rPr lang="it-IT" kern="0" dirty="0" smtClean="0"/>
              <a:t> </a:t>
            </a:r>
            <a:r>
              <a:rPr lang="it-IT" kern="0" dirty="0" err="1" smtClean="0"/>
              <a:t>choice</a:t>
            </a:r>
            <a:r>
              <a:rPr lang="it-IT" kern="0" dirty="0" smtClean="0"/>
              <a:t> and </a:t>
            </a:r>
            <a:r>
              <a:rPr lang="it-IT" kern="0" dirty="0" err="1" smtClean="0"/>
              <a:t>congestion</a:t>
            </a:r>
            <a:endParaRPr lang="it-IT" kern="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42988" y="3933329"/>
            <a:ext cx="47513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59906" y="1484784"/>
            <a:ext cx="3816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/>
              <a:t>The more </a:t>
            </a:r>
            <a:r>
              <a:rPr lang="it-IT" altLang="it-IT" kern="0" dirty="0" err="1" smtClean="0"/>
              <a:t>we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allow</a:t>
            </a:r>
            <a:r>
              <a:rPr lang="it-IT" altLang="it-IT" kern="0" dirty="0" smtClean="0"/>
              <a:t> </a:t>
            </a: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/>
              <a:t>i</a:t>
            </a:r>
            <a:r>
              <a:rPr lang="it-IT" altLang="it-IT" kern="0" dirty="0" err="1" smtClean="0"/>
              <a:t>ndividual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shortest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paths</a:t>
            </a:r>
            <a:r>
              <a:rPr lang="it-IT" altLang="it-IT" kern="0" dirty="0" smtClean="0"/>
              <a:t> to </a:t>
            </a:r>
            <a:r>
              <a:rPr lang="it-IT" altLang="it-IT" kern="0" dirty="0" err="1" smtClean="0"/>
              <a:t>increase</a:t>
            </a:r>
            <a:endParaRPr lang="it-IT" altLang="it-IT" kern="0" dirty="0" smtClean="0"/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/>
              <a:t>the more </a:t>
            </a:r>
            <a:r>
              <a:rPr lang="it-IT" altLang="it-IT" kern="0" dirty="0" err="1"/>
              <a:t>we</a:t>
            </a:r>
            <a:r>
              <a:rPr lang="it-IT" altLang="it-IT" kern="0" dirty="0"/>
              <a:t> can reduce </a:t>
            </a:r>
            <a:r>
              <a:rPr lang="it-IT" altLang="it-IT" kern="0" dirty="0" err="1"/>
              <a:t>congestion</a:t>
            </a:r>
            <a:endParaRPr lang="it-IT" altLang="it-IT" kern="0" dirty="0"/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50</a:t>
            </a:fld>
            <a:endParaRPr lang="it-IT" altLang="it-IT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331913" y="4005064"/>
            <a:ext cx="77041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FF0000"/>
                </a:solidFill>
              </a:rPr>
              <a:t>The </a:t>
            </a:r>
            <a:r>
              <a:rPr lang="it-IT" altLang="it-IT" kern="0" dirty="0" smtClean="0">
                <a:solidFill>
                  <a:srgbClr val="FF0000"/>
                </a:solidFill>
              </a:rPr>
              <a:t>idea: </a:t>
            </a:r>
            <a:endParaRPr lang="it-IT" altLang="it-IT" kern="0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/>
              <a:t>To </a:t>
            </a:r>
            <a:r>
              <a:rPr lang="it-IT" altLang="it-IT" kern="0" dirty="0" err="1" smtClean="0"/>
              <a:t>distribute</a:t>
            </a:r>
            <a:r>
              <a:rPr lang="it-IT" altLang="it-IT" kern="0" dirty="0" smtClean="0"/>
              <a:t> the flow on </a:t>
            </a:r>
            <a:r>
              <a:rPr lang="it-IT" altLang="it-IT" kern="0" dirty="0" err="1" smtClean="0"/>
              <a:t>different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paths</a:t>
            </a:r>
            <a:r>
              <a:rPr lang="it-IT" altLang="it-IT" kern="0" dirty="0" smtClean="0"/>
              <a:t>,</a:t>
            </a: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/>
              <a:t>given</a:t>
            </a:r>
            <a:r>
              <a:rPr lang="it-IT" altLang="it-IT" kern="0" dirty="0" smtClean="0"/>
              <a:t> a maximum </a:t>
            </a:r>
            <a:r>
              <a:rPr lang="it-IT" altLang="it-IT" kern="0" dirty="0" err="1" smtClean="0"/>
              <a:t>allowed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inconvenience</a:t>
            </a:r>
            <a:endParaRPr lang="it-IT" altLang="it-IT" kern="0" dirty="0" smtClean="0"/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/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/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/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/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/>
          </a:p>
        </p:txBody>
      </p:sp>
    </p:spTree>
    <p:extLst>
      <p:ext uri="{BB962C8B-B14F-4D97-AF65-F5344CB8AC3E}">
        <p14:creationId xmlns:p14="http://schemas.microsoft.com/office/powerpoint/2010/main" val="1477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76932"/>
            <a:ext cx="6840538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pic>
        <p:nvPicPr>
          <p:cNvPr id="56324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27807"/>
            <a:ext cx="338455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A model for </a:t>
            </a:r>
            <a:r>
              <a:rPr lang="it-IT" kern="0" dirty="0" err="1" smtClean="0"/>
              <a:t>proactive</a:t>
            </a:r>
            <a:r>
              <a:rPr lang="it-IT" kern="0" dirty="0" smtClean="0"/>
              <a:t> </a:t>
            </a:r>
            <a:r>
              <a:rPr lang="it-IT" kern="0" dirty="0" err="1" smtClean="0"/>
              <a:t>route</a:t>
            </a:r>
            <a:r>
              <a:rPr lang="it-IT" kern="0" dirty="0" smtClean="0"/>
              <a:t> </a:t>
            </a:r>
            <a:r>
              <a:rPr lang="it-IT" kern="0" dirty="0" err="1" smtClean="0"/>
              <a:t>guidance</a:t>
            </a:r>
            <a:endParaRPr lang="it-IT" kern="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51</a:t>
            </a:fld>
            <a:endParaRPr lang="it-IT" alt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5301208"/>
            <a:ext cx="7704856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1600" i="1" kern="0" dirty="0" smtClean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1600" i="1" kern="0" dirty="0" smtClean="0"/>
              <a:t>E. Angelelli</a:t>
            </a:r>
            <a:r>
              <a:rPr lang="it-IT" altLang="it-IT" sz="1600" i="1" kern="0" dirty="0"/>
              <a:t>, I. </a:t>
            </a:r>
            <a:r>
              <a:rPr lang="it-IT" altLang="it-IT" sz="1600" i="1" kern="0" dirty="0" err="1"/>
              <a:t>Arsik</a:t>
            </a:r>
            <a:r>
              <a:rPr lang="it-IT" altLang="it-IT" sz="1600" i="1" kern="0" dirty="0"/>
              <a:t>, V</a:t>
            </a:r>
            <a:r>
              <a:rPr lang="it-IT" altLang="it-IT" sz="1600" i="1" kern="0" dirty="0" smtClean="0"/>
              <a:t>. Morandi, M. </a:t>
            </a:r>
            <a:r>
              <a:rPr lang="it-IT" altLang="it-IT" sz="1600" i="1" kern="0" dirty="0" err="1" smtClean="0"/>
              <a:t>Savelsbergh</a:t>
            </a:r>
            <a:r>
              <a:rPr lang="it-IT" altLang="it-IT" sz="1600" i="1" kern="0" dirty="0" smtClean="0"/>
              <a:t>, M.G. Speranza, TR B, 2016</a:t>
            </a:r>
          </a:p>
        </p:txBody>
      </p:sp>
    </p:spTree>
    <p:extLst>
      <p:ext uri="{BB962C8B-B14F-4D97-AF65-F5344CB8AC3E}">
        <p14:creationId xmlns:p14="http://schemas.microsoft.com/office/powerpoint/2010/main" val="17075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375" y="1196975"/>
            <a:ext cx="73025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u="sng" kern="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FF0000"/>
                </a:solidFill>
              </a:rPr>
              <a:t>Input: </a:t>
            </a:r>
            <a:endParaRPr lang="it-IT" altLang="it-IT" kern="0" dirty="0">
              <a:solidFill>
                <a:srgbClr val="FF000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 err="1"/>
              <a:t>Graph</a:t>
            </a:r>
            <a:r>
              <a:rPr lang="it-IT" altLang="it-IT" sz="2000" kern="0" dirty="0"/>
              <a:t> </a:t>
            </a:r>
            <a:r>
              <a:rPr lang="it-IT" altLang="it-IT" sz="2000" kern="0" dirty="0" err="1"/>
              <a:t>representing</a:t>
            </a:r>
            <a:r>
              <a:rPr lang="it-IT" altLang="it-IT" sz="2000" kern="0" dirty="0"/>
              <a:t> the city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 err="1" smtClean="0"/>
              <a:t>Arc</a:t>
            </a:r>
            <a:r>
              <a:rPr lang="it-IT" altLang="it-IT" sz="2000" kern="0" dirty="0" smtClean="0"/>
              <a:t> </a:t>
            </a:r>
            <a:r>
              <a:rPr lang="it-IT" altLang="it-IT" sz="2000" kern="0" dirty="0" err="1"/>
              <a:t>capacities</a:t>
            </a:r>
            <a:endParaRPr lang="it-IT" altLang="it-IT" sz="2000" kern="0" dirty="0"/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 smtClean="0"/>
              <a:t>OD </a:t>
            </a:r>
            <a:r>
              <a:rPr lang="it-IT" altLang="it-IT" sz="2000" kern="0" dirty="0" err="1"/>
              <a:t>pairs</a:t>
            </a:r>
            <a:r>
              <a:rPr lang="it-IT" altLang="it-IT" sz="2000" kern="0" dirty="0"/>
              <a:t> and </a:t>
            </a:r>
            <a:r>
              <a:rPr lang="it-IT" altLang="it-IT" sz="2000" kern="0" dirty="0" err="1"/>
              <a:t>flows</a:t>
            </a:r>
            <a:endParaRPr lang="it-IT" altLang="it-IT" sz="2000" kern="0" dirty="0"/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/>
              <a:t>For </a:t>
            </a:r>
            <a:r>
              <a:rPr lang="it-IT" altLang="it-IT" sz="2000" kern="0" dirty="0" err="1"/>
              <a:t>each</a:t>
            </a:r>
            <a:r>
              <a:rPr lang="it-IT" altLang="it-IT" sz="2000" kern="0" dirty="0"/>
              <a:t> </a:t>
            </a:r>
            <a:r>
              <a:rPr lang="it-IT" altLang="it-IT" sz="2000" kern="0" dirty="0" smtClean="0"/>
              <a:t>OD </a:t>
            </a:r>
            <a:r>
              <a:rPr lang="it-IT" altLang="it-IT" sz="2000" kern="0" dirty="0" err="1"/>
              <a:t>pair</a:t>
            </a:r>
            <a:r>
              <a:rPr lang="it-IT" altLang="it-IT" sz="2000" kern="0" dirty="0"/>
              <a:t> </a:t>
            </a:r>
            <a:r>
              <a:rPr lang="it-IT" altLang="it-IT" sz="2000" kern="0" dirty="0" err="1"/>
              <a:t>all</a:t>
            </a:r>
            <a:r>
              <a:rPr lang="it-IT" altLang="it-IT" sz="2000" kern="0" dirty="0"/>
              <a:t> </a:t>
            </a:r>
            <a:r>
              <a:rPr lang="it-IT" altLang="it-IT" sz="2000" kern="0" dirty="0" err="1"/>
              <a:t>paths</a:t>
            </a:r>
            <a:r>
              <a:rPr lang="it-IT" altLang="it-IT" sz="2000" kern="0" dirty="0"/>
              <a:t> </a:t>
            </a:r>
            <a:r>
              <a:rPr lang="it-IT" altLang="it-IT" sz="2000" kern="0" dirty="0" err="1"/>
              <a:t>not</a:t>
            </a:r>
            <a:r>
              <a:rPr lang="it-IT" altLang="it-IT" sz="2000" kern="0" dirty="0"/>
              <a:t> </a:t>
            </a:r>
            <a:r>
              <a:rPr lang="it-IT" altLang="it-IT" sz="2000" kern="0" dirty="0" err="1"/>
              <a:t>longer</a:t>
            </a:r>
            <a:r>
              <a:rPr lang="it-IT" altLang="it-IT" sz="2000" kern="0" dirty="0"/>
              <a:t> </a:t>
            </a:r>
            <a:r>
              <a:rPr lang="it-IT" altLang="it-IT" sz="2000" kern="0" dirty="0" err="1"/>
              <a:t>than</a:t>
            </a:r>
            <a:r>
              <a:rPr lang="it-IT" altLang="it-IT" sz="2000" kern="0" dirty="0"/>
              <a:t> </a:t>
            </a:r>
            <a:r>
              <a:rPr lang="it-IT" altLang="it-IT" kern="0" dirty="0"/>
              <a:t>(1+</a:t>
            </a:r>
            <a:r>
              <a:rPr lang="el-GR" altLang="it-IT" kern="0" dirty="0"/>
              <a:t>τ</a:t>
            </a:r>
            <a:r>
              <a:rPr lang="it-IT" altLang="it-IT" kern="0" dirty="0"/>
              <a:t>)SP</a:t>
            </a:r>
            <a:r>
              <a:rPr lang="it-IT" altLang="it-IT" sz="2000" kern="0" dirty="0"/>
              <a:t> </a:t>
            </a:r>
            <a:endParaRPr lang="it-IT" altLang="it-IT" sz="2000" kern="0" dirty="0" smtClean="0"/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2000" kern="0" dirty="0"/>
          </a:p>
          <a:p>
            <a:pPr marL="0" indent="0" algn="just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FF0000"/>
                </a:solidFill>
              </a:rPr>
              <a:t>Output: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 err="1" smtClean="0"/>
              <a:t>Number</a:t>
            </a:r>
            <a:r>
              <a:rPr lang="it-IT" altLang="it-IT" sz="2000" kern="0" dirty="0" smtClean="0"/>
              <a:t> of </a:t>
            </a:r>
            <a:r>
              <a:rPr lang="it-IT" altLang="it-IT" sz="2000" kern="0" dirty="0" err="1" smtClean="0"/>
              <a:t>vehicles</a:t>
            </a:r>
            <a:r>
              <a:rPr lang="it-IT" altLang="it-IT" sz="2000" kern="0" dirty="0" smtClean="0"/>
              <a:t> </a:t>
            </a:r>
            <a:r>
              <a:rPr lang="it-IT" altLang="it-IT" sz="2000" kern="0" dirty="0" err="1" smtClean="0"/>
              <a:t>that</a:t>
            </a:r>
            <a:r>
              <a:rPr lang="it-IT" altLang="it-IT" sz="2000" kern="0" dirty="0" smtClean="0"/>
              <a:t> use </a:t>
            </a:r>
            <a:r>
              <a:rPr lang="it-IT" altLang="it-IT" sz="2000" kern="0" dirty="0" err="1" smtClean="0"/>
              <a:t>each</a:t>
            </a:r>
            <a:r>
              <a:rPr lang="it-IT" altLang="it-IT" sz="2000" kern="0" dirty="0" smtClean="0"/>
              <a:t> </a:t>
            </a:r>
            <a:r>
              <a:rPr lang="it-IT" altLang="it-IT" sz="2000" kern="0" dirty="0" err="1" smtClean="0"/>
              <a:t>path</a:t>
            </a:r>
            <a:r>
              <a:rPr lang="it-IT" altLang="it-IT" sz="2000" kern="0" dirty="0" smtClean="0"/>
              <a:t>, for </a:t>
            </a:r>
            <a:r>
              <a:rPr lang="it-IT" altLang="it-IT" sz="2000" kern="0" dirty="0" err="1" smtClean="0"/>
              <a:t>each</a:t>
            </a:r>
            <a:r>
              <a:rPr lang="it-IT" altLang="it-IT" sz="2000" kern="0" dirty="0" smtClean="0"/>
              <a:t> OD </a:t>
            </a:r>
            <a:r>
              <a:rPr lang="it-IT" altLang="it-IT" sz="2000" kern="0" dirty="0" err="1" smtClean="0"/>
              <a:t>pair</a:t>
            </a:r>
            <a:endParaRPr lang="it-IT" altLang="it-IT" sz="2000" kern="0" dirty="0" smtClean="0"/>
          </a:p>
          <a:p>
            <a:pPr marL="0" indent="0" algn="just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i="1" kern="0" dirty="0" smtClean="0"/>
              <a:t>     </a:t>
            </a:r>
            <a:endParaRPr lang="it-IT" altLang="it-IT" kern="0" dirty="0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A model for </a:t>
            </a:r>
            <a:r>
              <a:rPr lang="it-IT" kern="0" dirty="0" err="1" smtClean="0"/>
              <a:t>proactive</a:t>
            </a:r>
            <a:r>
              <a:rPr lang="it-IT" kern="0" dirty="0" smtClean="0"/>
              <a:t> </a:t>
            </a:r>
            <a:r>
              <a:rPr lang="it-IT" kern="0" dirty="0" err="1" smtClean="0"/>
              <a:t>route</a:t>
            </a:r>
            <a:r>
              <a:rPr lang="it-IT" kern="0" dirty="0" smtClean="0"/>
              <a:t> </a:t>
            </a:r>
            <a:r>
              <a:rPr lang="it-IT" kern="0" dirty="0" err="1" smtClean="0"/>
              <a:t>guidance</a:t>
            </a:r>
            <a:endParaRPr lang="it-IT" kern="0" dirty="0"/>
          </a:p>
        </p:txBody>
      </p:sp>
      <p:cxnSp>
        <p:nvCxnSpPr>
          <p:cNvPr id="3" name="Connettore 2 2"/>
          <p:cNvCxnSpPr/>
          <p:nvPr/>
        </p:nvCxnSpPr>
        <p:spPr bwMode="auto">
          <a:xfrm flipH="1">
            <a:off x="7236296" y="2852936"/>
            <a:ext cx="144016" cy="50383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e 7"/>
          <p:cNvSpPr/>
          <p:nvPr/>
        </p:nvSpPr>
        <p:spPr bwMode="auto">
          <a:xfrm>
            <a:off x="7062784" y="3356768"/>
            <a:ext cx="396044" cy="4545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127625" y="2420888"/>
            <a:ext cx="432020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 smtClean="0">
                <a:solidFill>
                  <a:srgbClr val="FF0000"/>
                </a:solidFill>
              </a:rPr>
              <a:t> maximum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travel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inconvenience</a:t>
            </a:r>
            <a:endParaRPr lang="it-IT" altLang="it-IT" sz="2000" kern="0" dirty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2000" kern="0" dirty="0" smtClean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84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21631" y="3501231"/>
            <a:ext cx="7302500" cy="252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u="sng" kern="0" dirty="0" err="1" smtClean="0">
                <a:solidFill>
                  <a:srgbClr val="002060"/>
                </a:solidFill>
              </a:rPr>
              <a:t>Hierarchical</a:t>
            </a:r>
            <a:r>
              <a:rPr lang="it-IT" altLang="it-IT" u="sng" kern="0" dirty="0" smtClean="0">
                <a:solidFill>
                  <a:srgbClr val="002060"/>
                </a:solidFill>
              </a:rPr>
              <a:t> </a:t>
            </a:r>
            <a:r>
              <a:rPr lang="it-IT" altLang="it-IT" u="sng" kern="0" dirty="0" err="1">
                <a:solidFill>
                  <a:srgbClr val="002060"/>
                </a:solidFill>
              </a:rPr>
              <a:t>objectives</a:t>
            </a:r>
            <a:r>
              <a:rPr lang="it-IT" altLang="it-IT" u="sng" kern="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>
              <a:solidFill>
                <a:srgbClr val="FF000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>
                <a:solidFill>
                  <a:schemeClr val="accent5">
                    <a:lumMod val="50000"/>
                  </a:schemeClr>
                </a:solidFill>
              </a:rPr>
              <a:t>Min</a:t>
            </a:r>
            <a:r>
              <a:rPr lang="it-IT" altLang="it-IT" kern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altLang="it-IT" kern="0" dirty="0" err="1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it-IT" altLang="it-IT" kern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altLang="it-IT" kern="0" dirty="0" err="1">
                <a:solidFill>
                  <a:schemeClr val="accent5">
                    <a:lumMod val="50000"/>
                  </a:schemeClr>
                </a:solidFill>
              </a:rPr>
              <a:t>arc</a:t>
            </a:r>
            <a:r>
              <a:rPr lang="it-IT" altLang="it-IT" kern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altLang="it-IT" kern="0" dirty="0" err="1" smtClean="0">
                <a:solidFill>
                  <a:schemeClr val="accent5">
                    <a:lumMod val="50000"/>
                  </a:schemeClr>
                </a:solidFill>
              </a:rPr>
              <a:t>utilization</a:t>
            </a:r>
            <a:endParaRPr lang="it-IT" altLang="it-IT" kern="0" dirty="0"/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>
                <a:solidFill>
                  <a:srgbClr val="FF0000"/>
                </a:solidFill>
              </a:rPr>
              <a:t>Min</a:t>
            </a:r>
            <a:r>
              <a:rPr lang="it-IT" altLang="it-IT" kern="0" dirty="0">
                <a:solidFill>
                  <a:srgbClr val="FF0000"/>
                </a:solidFill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average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travel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inconvenience</a:t>
            </a:r>
            <a:endParaRPr lang="it-IT" altLang="it-IT" kern="0" dirty="0" smtClean="0">
              <a:solidFill>
                <a:srgbClr val="FF000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2000" kern="0" dirty="0"/>
          </a:p>
          <a:p>
            <a:pPr marL="0" indent="0" algn="just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i="1" kern="0" dirty="0"/>
              <a:t> </a:t>
            </a:r>
            <a:r>
              <a:rPr lang="it-IT" altLang="it-IT" sz="2000" i="1" kern="0" dirty="0" smtClean="0"/>
              <a:t>    </a:t>
            </a:r>
            <a:endParaRPr lang="it-IT" altLang="it-IT" kern="0" dirty="0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A model for </a:t>
            </a:r>
            <a:r>
              <a:rPr lang="it-IT" kern="0" dirty="0" err="1" smtClean="0"/>
              <a:t>proactive</a:t>
            </a:r>
            <a:r>
              <a:rPr lang="it-IT" kern="0" dirty="0" smtClean="0"/>
              <a:t> </a:t>
            </a:r>
            <a:r>
              <a:rPr lang="it-IT" kern="0" dirty="0" err="1" smtClean="0"/>
              <a:t>route</a:t>
            </a:r>
            <a:r>
              <a:rPr lang="it-IT" kern="0" dirty="0" smtClean="0"/>
              <a:t> </a:t>
            </a:r>
            <a:r>
              <a:rPr lang="it-IT" kern="0" dirty="0" err="1" smtClean="0"/>
              <a:t>guidance</a:t>
            </a:r>
            <a:endParaRPr lang="it-IT" kern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21631" y="993365"/>
            <a:ext cx="7302500" cy="252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chemeClr val="accent5">
                    <a:lumMod val="50000"/>
                  </a:schemeClr>
                </a:solidFill>
              </a:rPr>
              <a:t>System goal: </a:t>
            </a:r>
            <a:r>
              <a:rPr lang="it-IT" altLang="it-IT" kern="0" dirty="0" err="1" smtClean="0">
                <a:solidFill>
                  <a:schemeClr val="accent5">
                    <a:lumMod val="50000"/>
                  </a:schemeClr>
                </a:solidFill>
              </a:rPr>
              <a:t>Min</a:t>
            </a:r>
            <a:r>
              <a:rPr lang="it-IT" altLang="it-IT" kern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altLang="it-IT" kern="0" dirty="0" err="1" smtClean="0">
                <a:solidFill>
                  <a:schemeClr val="accent5">
                    <a:lumMod val="50000"/>
                  </a:schemeClr>
                </a:solidFill>
              </a:rPr>
              <a:t>congestion</a:t>
            </a:r>
            <a:endParaRPr lang="it-IT" altLang="it-IT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/>
          </a:p>
          <a:p>
            <a:pPr marL="0" indent="0"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FF0000"/>
                </a:solidFill>
              </a:rPr>
              <a:t>User goal: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Min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travel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inconvenience</a:t>
            </a:r>
            <a:endParaRPr lang="it-IT" altLang="it-IT" kern="0" dirty="0" smtClean="0">
              <a:solidFill>
                <a:srgbClr val="FF000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2000" kern="0" dirty="0"/>
          </a:p>
          <a:p>
            <a:pPr marL="0" indent="0" algn="just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i="1" kern="0" dirty="0"/>
              <a:t> </a:t>
            </a:r>
            <a:r>
              <a:rPr lang="it-IT" altLang="it-IT" sz="2000" i="1" kern="0" dirty="0" smtClean="0"/>
              <a:t>    </a:t>
            </a:r>
            <a:endParaRPr lang="it-IT" altLang="it-IT" kern="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88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2" y="1340768"/>
            <a:ext cx="710719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The </a:t>
            </a:r>
            <a:r>
              <a:rPr lang="it-IT" kern="0" dirty="0" err="1" smtClean="0"/>
              <a:t>congestion</a:t>
            </a:r>
            <a:r>
              <a:rPr lang="it-IT" kern="0" dirty="0" smtClean="0"/>
              <a:t> model</a:t>
            </a:r>
            <a:endParaRPr lang="it-IT" kern="0" dirty="0"/>
          </a:p>
        </p:txBody>
      </p:sp>
      <p:sp>
        <p:nvSpPr>
          <p:cNvPr id="7" name="Ovale 6"/>
          <p:cNvSpPr/>
          <p:nvPr/>
        </p:nvSpPr>
        <p:spPr bwMode="auto">
          <a:xfrm>
            <a:off x="5148064" y="2636912"/>
            <a:ext cx="648072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07904" y="2276872"/>
            <a:ext cx="3816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>
                <a:solidFill>
                  <a:srgbClr val="FF0000"/>
                </a:solidFill>
              </a:rPr>
              <a:t>f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low for OD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pair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c on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path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k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2699792" y="1340768"/>
            <a:ext cx="648072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19264" y="1484585"/>
            <a:ext cx="52851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>
                <a:solidFill>
                  <a:srgbClr val="FF0000"/>
                </a:solidFill>
              </a:rPr>
              <a:t>m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aximum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arc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utilization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, i.e.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congestion</a:t>
            </a:r>
            <a:endParaRPr lang="it-IT" altLang="it-IT" sz="2000" kern="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793" y="2064634"/>
            <a:ext cx="216024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b="1" kern="0" dirty="0" smtClean="0">
                <a:solidFill>
                  <a:srgbClr val="FF0000"/>
                </a:solidFill>
              </a:rPr>
              <a:t>1 or 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less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means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b="1" kern="0" dirty="0">
                <a:solidFill>
                  <a:srgbClr val="FF0000"/>
                </a:solidFill>
              </a:rPr>
              <a:t>n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o 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congestion</a:t>
            </a:r>
            <a:endParaRPr lang="it-IT" altLang="it-IT" sz="2000" b="1" kern="0" dirty="0" smtClean="0">
              <a:solidFill>
                <a:srgbClr val="FF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1209362" y="1875815"/>
            <a:ext cx="287759" cy="29191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90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The </a:t>
            </a:r>
            <a:r>
              <a:rPr lang="it-IT" kern="0" dirty="0" err="1" smtClean="0"/>
              <a:t>inconvenience</a:t>
            </a:r>
            <a:r>
              <a:rPr lang="it-IT" kern="0" dirty="0" smtClean="0"/>
              <a:t> model</a:t>
            </a:r>
            <a:endParaRPr lang="it-IT" kern="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4" y="952399"/>
            <a:ext cx="6706072" cy="535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2195736" y="1916832"/>
            <a:ext cx="2304256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99992" y="1844824"/>
            <a:ext cx="3816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 err="1">
                <a:solidFill>
                  <a:srgbClr val="FF0000"/>
                </a:solidFill>
              </a:rPr>
              <a:t>w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e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aim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at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being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at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level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1,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that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is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without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congestion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4499992" y="3068960"/>
            <a:ext cx="648072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59832" y="2708920"/>
            <a:ext cx="3816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>
                <a:solidFill>
                  <a:srgbClr val="FF0000"/>
                </a:solidFill>
              </a:rPr>
              <a:t>f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low for OD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pair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c on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path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k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12034" y="1196752"/>
            <a:ext cx="3816350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b="1" kern="0" dirty="0" err="1">
                <a:solidFill>
                  <a:srgbClr val="FF0000"/>
                </a:solidFill>
              </a:rPr>
              <a:t>a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verage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inconvenience</a:t>
            </a:r>
            <a:endParaRPr lang="it-IT" altLang="it-IT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24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unconstrained</a:t>
            </a:r>
            <a:r>
              <a:rPr lang="it-IT" dirty="0" smtClean="0"/>
              <a:t> </a:t>
            </a:r>
            <a:r>
              <a:rPr lang="it-IT" dirty="0" err="1" smtClean="0"/>
              <a:t>congestion</a:t>
            </a:r>
            <a:r>
              <a:rPr lang="it-IT" dirty="0" smtClean="0"/>
              <a:t> model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54" y="1340768"/>
            <a:ext cx="7891058" cy="429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793" y="2064634"/>
            <a:ext cx="216024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b="1" kern="0" dirty="0" smtClean="0">
                <a:solidFill>
                  <a:srgbClr val="FF0000"/>
                </a:solidFill>
              </a:rPr>
              <a:t>minimum 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possible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 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level</a:t>
            </a:r>
            <a:r>
              <a:rPr lang="it-IT" altLang="it-IT" sz="2000" b="1" kern="0" dirty="0" smtClean="0">
                <a:solidFill>
                  <a:srgbClr val="FF0000"/>
                </a:solidFill>
              </a:rPr>
              <a:t> of </a:t>
            </a:r>
            <a:r>
              <a:rPr lang="it-IT" altLang="it-IT" sz="2000" b="1" kern="0" dirty="0" err="1" smtClean="0">
                <a:solidFill>
                  <a:srgbClr val="FF0000"/>
                </a:solidFill>
              </a:rPr>
              <a:t>congestion</a:t>
            </a:r>
            <a:endParaRPr lang="it-IT" altLang="it-IT" sz="2000" b="1" kern="0" dirty="0" smtClean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1209362" y="1875815"/>
            <a:ext cx="287759" cy="29191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e 6"/>
          <p:cNvSpPr/>
          <p:nvPr/>
        </p:nvSpPr>
        <p:spPr bwMode="auto">
          <a:xfrm>
            <a:off x="2651687" y="4581128"/>
            <a:ext cx="648072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223" y="4710236"/>
            <a:ext cx="2592561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2000" kern="0" dirty="0">
                <a:solidFill>
                  <a:srgbClr val="FF0000"/>
                </a:solidFill>
              </a:rPr>
              <a:t>f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low for OD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pair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c on 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arc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 (</a:t>
            </a:r>
            <a:r>
              <a:rPr lang="it-IT" altLang="it-IT" sz="2000" kern="0" dirty="0" err="1" smtClean="0">
                <a:solidFill>
                  <a:srgbClr val="FF0000"/>
                </a:solidFill>
              </a:rPr>
              <a:t>i,j</a:t>
            </a:r>
            <a:r>
              <a:rPr lang="it-IT" altLang="it-IT" sz="2000" kern="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3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 smtClean="0"/>
              <a:t>Congested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arcs</a:t>
            </a:r>
            <a:endParaRPr lang="it-IT" altLang="it-IT" dirty="0" smtClean="0"/>
          </a:p>
        </p:txBody>
      </p:sp>
      <p:sp>
        <p:nvSpPr>
          <p:cNvPr id="63491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pic>
        <p:nvPicPr>
          <p:cNvPr id="63492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308133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2400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673475"/>
            <a:ext cx="32083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contenuto 1"/>
          <p:cNvSpPr txBox="1">
            <a:spLocks/>
          </p:cNvSpPr>
          <p:nvPr/>
        </p:nvSpPr>
        <p:spPr bwMode="auto">
          <a:xfrm>
            <a:off x="1475656" y="1052513"/>
            <a:ext cx="114892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l-GR" sz="2800" kern="0" dirty="0">
                <a:solidFill>
                  <a:srgbClr val="FF0000"/>
                </a:solidFill>
              </a:rPr>
              <a:t>τ</a:t>
            </a:r>
            <a:r>
              <a:rPr lang="it-IT" sz="2800" kern="0" dirty="0" smtClean="0">
                <a:solidFill>
                  <a:srgbClr val="FF0000"/>
                </a:solidFill>
              </a:rPr>
              <a:t>=0%</a:t>
            </a:r>
            <a:endParaRPr lang="it-IT" kern="0" dirty="0" smtClean="0">
              <a:solidFill>
                <a:srgbClr val="FF0000"/>
              </a:solidFill>
            </a:endParaRPr>
          </a:p>
        </p:txBody>
      </p:sp>
      <p:sp>
        <p:nvSpPr>
          <p:cNvPr id="16" name="Segnaposto contenuto 1"/>
          <p:cNvSpPr txBox="1">
            <a:spLocks/>
          </p:cNvSpPr>
          <p:nvPr/>
        </p:nvSpPr>
        <p:spPr bwMode="auto">
          <a:xfrm>
            <a:off x="5004048" y="1052513"/>
            <a:ext cx="931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l-GR" sz="2800" kern="0" dirty="0">
                <a:solidFill>
                  <a:srgbClr val="FF0000"/>
                </a:solidFill>
              </a:rPr>
              <a:t>τ</a:t>
            </a:r>
            <a:r>
              <a:rPr lang="it-IT" sz="2800" kern="0" dirty="0">
                <a:solidFill>
                  <a:srgbClr val="FF0000"/>
                </a:solidFill>
              </a:rPr>
              <a:t>=5</a:t>
            </a:r>
            <a:r>
              <a:rPr lang="it-IT" sz="2800" kern="0" dirty="0" smtClean="0">
                <a:solidFill>
                  <a:srgbClr val="FF0000"/>
                </a:solidFill>
              </a:rPr>
              <a:t>%</a:t>
            </a:r>
            <a:endParaRPr lang="it-IT" kern="0" dirty="0" smtClean="0">
              <a:solidFill>
                <a:srgbClr val="FF0000"/>
              </a:solidFill>
            </a:endParaRPr>
          </a:p>
        </p:txBody>
      </p:sp>
      <p:sp>
        <p:nvSpPr>
          <p:cNvPr id="18" name="Segnaposto contenuto 1"/>
          <p:cNvSpPr txBox="1">
            <a:spLocks/>
          </p:cNvSpPr>
          <p:nvPr/>
        </p:nvSpPr>
        <p:spPr bwMode="auto">
          <a:xfrm>
            <a:off x="1259633" y="3716338"/>
            <a:ext cx="11486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l-GR" sz="2800" kern="0" dirty="0">
                <a:solidFill>
                  <a:srgbClr val="FF0000"/>
                </a:solidFill>
              </a:rPr>
              <a:t>τ</a:t>
            </a:r>
            <a:r>
              <a:rPr lang="it-IT" sz="2800" kern="0" dirty="0">
                <a:solidFill>
                  <a:srgbClr val="FF0000"/>
                </a:solidFill>
              </a:rPr>
              <a:t>=15</a:t>
            </a:r>
            <a:r>
              <a:rPr lang="it-IT" sz="2800" kern="0" dirty="0" smtClean="0">
                <a:solidFill>
                  <a:srgbClr val="FF0000"/>
                </a:solidFill>
              </a:rPr>
              <a:t>%</a:t>
            </a:r>
            <a:endParaRPr lang="it-IT" kern="0" dirty="0" smtClean="0">
              <a:solidFill>
                <a:srgbClr val="FF000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84588"/>
            <a:ext cx="31273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contenuto 1"/>
          <p:cNvSpPr txBox="1">
            <a:spLocks/>
          </p:cNvSpPr>
          <p:nvPr/>
        </p:nvSpPr>
        <p:spPr bwMode="auto">
          <a:xfrm>
            <a:off x="4916488" y="3716338"/>
            <a:ext cx="1165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l-GR" sz="2800" kern="0" dirty="0">
                <a:solidFill>
                  <a:srgbClr val="FF0000"/>
                </a:solidFill>
              </a:rPr>
              <a:t>τ</a:t>
            </a:r>
            <a:r>
              <a:rPr lang="it-IT" sz="2800" kern="0" dirty="0">
                <a:solidFill>
                  <a:srgbClr val="FF0000"/>
                </a:solidFill>
              </a:rPr>
              <a:t>=25</a:t>
            </a:r>
            <a:r>
              <a:rPr lang="it-IT" sz="2800" kern="0" dirty="0" smtClean="0">
                <a:solidFill>
                  <a:srgbClr val="FF0000"/>
                </a:solidFill>
              </a:rPr>
              <a:t>%</a:t>
            </a:r>
            <a:endParaRPr lang="it-IT" kern="0" dirty="0" smtClean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57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6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39863" y="1917700"/>
            <a:ext cx="76660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002060"/>
                </a:solidFill>
              </a:rPr>
              <a:t>Big and small-medium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cities</a:t>
            </a:r>
            <a:endParaRPr lang="it-IT" altLang="it-IT" kern="0" dirty="0" smtClean="0">
              <a:solidFill>
                <a:srgbClr val="00206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2060"/>
                </a:solidFill>
              </a:rPr>
              <a:t>Oligo</a:t>
            </a:r>
            <a:r>
              <a:rPr lang="it-IT" altLang="it-IT" kern="0" dirty="0" smtClean="0">
                <a:solidFill>
                  <a:srgbClr val="002060"/>
                </a:solidFill>
              </a:rPr>
              <a:t>- and poli-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centric</a:t>
            </a:r>
            <a:r>
              <a:rPr lang="it-IT" altLang="it-IT" kern="0" dirty="0" smtClean="0">
                <a:solidFill>
                  <a:srgbClr val="002060"/>
                </a:solidFill>
              </a:rPr>
              <a:t>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cities</a:t>
            </a:r>
            <a:r>
              <a:rPr lang="it-IT" altLang="it-IT" kern="0" dirty="0" smtClean="0">
                <a:solidFill>
                  <a:srgbClr val="002060"/>
                </a:solidFill>
              </a:rPr>
              <a:t> (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few</a:t>
            </a:r>
            <a:r>
              <a:rPr lang="it-IT" altLang="it-IT" kern="0" dirty="0" smtClean="0">
                <a:solidFill>
                  <a:srgbClr val="002060"/>
                </a:solidFill>
              </a:rPr>
              <a:t> and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several</a:t>
            </a:r>
            <a:r>
              <a:rPr lang="it-IT" altLang="it-IT" kern="0" dirty="0" smtClean="0">
                <a:solidFill>
                  <a:srgbClr val="002060"/>
                </a:solidFill>
              </a:rPr>
              <a:t>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destinations</a:t>
            </a:r>
            <a:r>
              <a:rPr lang="it-IT" altLang="it-IT" kern="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002060"/>
                </a:solidFill>
              </a:rPr>
              <a:t>Off-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peak</a:t>
            </a:r>
            <a:r>
              <a:rPr lang="it-IT" altLang="it-IT" kern="0" dirty="0" smtClean="0">
                <a:solidFill>
                  <a:srgbClr val="002060"/>
                </a:solidFill>
              </a:rPr>
              <a:t> and in-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peak</a:t>
            </a:r>
            <a:r>
              <a:rPr lang="it-IT" altLang="it-IT" kern="0" dirty="0" smtClean="0">
                <a:solidFill>
                  <a:srgbClr val="002060"/>
                </a:solidFill>
              </a:rPr>
              <a:t>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period</a:t>
            </a:r>
            <a:r>
              <a:rPr lang="it-IT" altLang="it-IT" kern="0" dirty="0" smtClean="0">
                <a:solidFill>
                  <a:srgbClr val="002060"/>
                </a:solidFill>
              </a:rPr>
              <a:t> (small and high OD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demand</a:t>
            </a:r>
            <a:r>
              <a:rPr lang="it-IT" altLang="it-IT" kern="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2060"/>
                </a:solidFill>
              </a:rPr>
              <a:t>Semicircular</a:t>
            </a:r>
            <a:r>
              <a:rPr lang="it-IT" altLang="it-IT" kern="0" dirty="0" smtClean="0">
                <a:solidFill>
                  <a:srgbClr val="002060"/>
                </a:solidFill>
              </a:rPr>
              <a:t> and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circular</a:t>
            </a:r>
            <a:r>
              <a:rPr lang="it-IT" altLang="it-IT" kern="0" dirty="0" smtClean="0">
                <a:solidFill>
                  <a:srgbClr val="002060"/>
                </a:solidFill>
              </a:rPr>
              <a:t>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structure</a:t>
            </a:r>
            <a:endParaRPr lang="it-IT" altLang="it-IT" kern="0" dirty="0" smtClean="0">
              <a:solidFill>
                <a:srgbClr val="00206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002060"/>
                </a:solidFill>
              </a:rPr>
              <a:t>Small and moderate in-city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traffic</a:t>
            </a:r>
            <a:r>
              <a:rPr lang="it-IT" altLang="it-IT" kern="0" dirty="0" smtClean="0">
                <a:solidFill>
                  <a:srgbClr val="002060"/>
                </a:solidFill>
              </a:rPr>
              <a:t> (in-city </a:t>
            </a:r>
            <a:r>
              <a:rPr lang="it-IT" altLang="it-IT" kern="0" dirty="0" err="1" smtClean="0">
                <a:solidFill>
                  <a:srgbClr val="002060"/>
                </a:solidFill>
              </a:rPr>
              <a:t>origins</a:t>
            </a:r>
            <a:r>
              <a:rPr lang="it-IT" altLang="it-IT" kern="0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Instances</a:t>
            </a:r>
            <a:endParaRPr lang="it-IT" kern="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58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39863" y="1917700"/>
            <a:ext cx="76660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FF0000"/>
                </a:solidFill>
              </a:rPr>
              <a:t>Big</a:t>
            </a:r>
            <a:r>
              <a:rPr lang="it-IT" altLang="it-IT" kern="0" dirty="0" smtClean="0"/>
              <a:t> and small-medium </a:t>
            </a:r>
            <a:r>
              <a:rPr lang="it-IT" altLang="it-IT" kern="0" dirty="0" err="1" smtClean="0"/>
              <a:t>cities</a:t>
            </a:r>
            <a:endParaRPr lang="it-IT" altLang="it-IT" kern="0" dirty="0" smtClean="0"/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/>
              <a:t>Oligo</a:t>
            </a:r>
            <a:r>
              <a:rPr lang="it-IT" altLang="it-IT" kern="0" dirty="0" smtClean="0"/>
              <a:t>- and </a:t>
            </a:r>
            <a:r>
              <a:rPr lang="it-IT" altLang="it-IT" kern="0" dirty="0" smtClean="0">
                <a:solidFill>
                  <a:srgbClr val="FF0000"/>
                </a:solidFill>
              </a:rPr>
              <a:t>poli-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centric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cities</a:t>
            </a:r>
            <a:r>
              <a:rPr lang="it-IT" altLang="it-IT" kern="0" dirty="0" smtClean="0"/>
              <a:t> (</a:t>
            </a:r>
            <a:r>
              <a:rPr lang="it-IT" altLang="it-IT" kern="0" dirty="0" err="1" smtClean="0"/>
              <a:t>few</a:t>
            </a:r>
            <a:r>
              <a:rPr lang="it-IT" altLang="it-IT" kern="0" dirty="0" smtClean="0"/>
              <a:t> and </a:t>
            </a:r>
            <a:r>
              <a:rPr lang="it-IT" altLang="it-IT" kern="0" dirty="0" err="1" smtClean="0"/>
              <a:t>several</a:t>
            </a:r>
            <a:r>
              <a:rPr lang="it-IT" altLang="it-IT" kern="0" dirty="0" smtClean="0"/>
              <a:t> </a:t>
            </a:r>
            <a:r>
              <a:rPr lang="it-IT" altLang="it-IT" kern="0" dirty="0" err="1" smtClean="0"/>
              <a:t>destinations</a:t>
            </a:r>
            <a:r>
              <a:rPr lang="it-IT" altLang="it-IT" kern="0" dirty="0" smtClean="0"/>
              <a:t>)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/>
              <a:t>Off-</a:t>
            </a:r>
            <a:r>
              <a:rPr lang="it-IT" altLang="it-IT" kern="0" dirty="0" err="1" smtClean="0"/>
              <a:t>peak</a:t>
            </a:r>
            <a:r>
              <a:rPr lang="it-IT" altLang="it-IT" kern="0" dirty="0" smtClean="0"/>
              <a:t> and </a:t>
            </a:r>
            <a:r>
              <a:rPr lang="it-IT" altLang="it-IT" kern="0" dirty="0" smtClean="0">
                <a:solidFill>
                  <a:srgbClr val="FF0000"/>
                </a:solidFill>
              </a:rPr>
              <a:t>in-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peak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period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smtClean="0"/>
              <a:t>(small and high OD </a:t>
            </a:r>
            <a:r>
              <a:rPr lang="it-IT" altLang="it-IT" kern="0" dirty="0" err="1" smtClean="0"/>
              <a:t>demand</a:t>
            </a:r>
            <a:r>
              <a:rPr lang="it-IT" altLang="it-IT" kern="0" dirty="0" smtClean="0"/>
              <a:t>)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/>
              <a:t>Semicircular</a:t>
            </a:r>
            <a:r>
              <a:rPr lang="it-IT" altLang="it-IT" kern="0" dirty="0" smtClean="0"/>
              <a:t> and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circular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structure</a:t>
            </a:r>
            <a:endParaRPr lang="it-IT" altLang="it-IT" kern="0" dirty="0" smtClean="0">
              <a:solidFill>
                <a:srgbClr val="FF000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/>
              <a:t>Small and </a:t>
            </a:r>
            <a:r>
              <a:rPr lang="it-IT" altLang="it-IT" kern="0" dirty="0" smtClean="0">
                <a:solidFill>
                  <a:srgbClr val="FF0000"/>
                </a:solidFill>
              </a:rPr>
              <a:t>moderate in-city </a:t>
            </a:r>
            <a:r>
              <a:rPr lang="it-IT" altLang="it-IT" kern="0" dirty="0" err="1" smtClean="0">
                <a:solidFill>
                  <a:srgbClr val="FF0000"/>
                </a:solidFill>
              </a:rPr>
              <a:t>traffic</a:t>
            </a:r>
            <a:r>
              <a:rPr lang="it-IT" altLang="it-IT" kern="0" dirty="0" smtClean="0">
                <a:solidFill>
                  <a:srgbClr val="FF0000"/>
                </a:solidFill>
              </a:rPr>
              <a:t> </a:t>
            </a:r>
            <a:r>
              <a:rPr lang="it-IT" altLang="it-IT" kern="0" dirty="0" smtClean="0"/>
              <a:t>(in-city </a:t>
            </a:r>
            <a:r>
              <a:rPr lang="it-IT" altLang="it-IT" kern="0" dirty="0" err="1" smtClean="0"/>
              <a:t>origins</a:t>
            </a:r>
            <a:r>
              <a:rPr lang="it-IT" altLang="it-IT" kern="0" dirty="0" smtClean="0"/>
              <a:t>)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One</a:t>
            </a:r>
            <a:r>
              <a:rPr lang="it-IT" kern="0" dirty="0" smtClean="0"/>
              <a:t> </a:t>
            </a:r>
            <a:r>
              <a:rPr lang="it-IT" kern="0" dirty="0" err="1" smtClean="0"/>
              <a:t>instance</a:t>
            </a:r>
            <a:r>
              <a:rPr lang="it-IT" kern="0" dirty="0" smtClean="0"/>
              <a:t> </a:t>
            </a:r>
            <a:endParaRPr lang="it-IT" kern="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59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66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Trends in supply chain logistics</a:t>
            </a:r>
            <a:endParaRPr lang="it-IT" altLang="it-IT" sz="1800" kern="0" smtClean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 bwMode="auto">
          <a:xfrm>
            <a:off x="1406525" y="1125538"/>
            <a:ext cx="71977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Systemic</a:t>
            </a:r>
            <a:r>
              <a:rPr lang="it-IT" sz="2800" kern="0" dirty="0" smtClean="0">
                <a:solidFill>
                  <a:srgbClr val="002060"/>
                </a:solidFill>
              </a:rPr>
              <a:t> focus</a:t>
            </a:r>
          </a:p>
          <a:p>
            <a:pPr lvl="1">
              <a:defRPr/>
            </a:pPr>
            <a:r>
              <a:rPr lang="it-IT" sz="2000" dirty="0" err="1" smtClean="0">
                <a:solidFill>
                  <a:srgbClr val="002060"/>
                </a:solidFill>
              </a:rPr>
              <a:t>Optimization</a:t>
            </a:r>
            <a:r>
              <a:rPr lang="it-IT" sz="2000" dirty="0" smtClean="0">
                <a:solidFill>
                  <a:srgbClr val="002060"/>
                </a:solidFill>
              </a:rPr>
              <a:t> of the </a:t>
            </a:r>
            <a:r>
              <a:rPr lang="it-IT" sz="2000" dirty="0" err="1" smtClean="0">
                <a:solidFill>
                  <a:srgbClr val="002060"/>
                </a:solidFill>
              </a:rPr>
              <a:t>entire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supply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chain</a:t>
            </a:r>
            <a:r>
              <a:rPr lang="it-IT" sz="2000" dirty="0" smtClean="0">
                <a:solidFill>
                  <a:srgbClr val="002060"/>
                </a:solidFill>
              </a:rPr>
              <a:t> network</a:t>
            </a:r>
          </a:p>
          <a:p>
            <a:pPr lvl="1">
              <a:defRPr/>
            </a:pPr>
            <a:r>
              <a:rPr lang="it-IT" sz="2000" kern="0" dirty="0" err="1" smtClean="0">
                <a:solidFill>
                  <a:srgbClr val="002060"/>
                </a:solidFill>
              </a:rPr>
              <a:t>Customer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value</a:t>
            </a:r>
            <a:r>
              <a:rPr lang="it-IT" sz="2000" kern="0" dirty="0" smtClean="0">
                <a:solidFill>
                  <a:srgbClr val="002060"/>
                </a:solidFill>
              </a:rPr>
              <a:t> co-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endParaRPr lang="it-IT" sz="20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002060"/>
                </a:solidFill>
              </a:rPr>
              <a:t>Information </a:t>
            </a:r>
            <a:r>
              <a:rPr lang="it-IT" sz="2800" kern="0" dirty="0" err="1" smtClean="0">
                <a:solidFill>
                  <a:srgbClr val="002060"/>
                </a:solidFill>
              </a:rPr>
              <a:t>synthesis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Information </a:t>
            </a:r>
            <a:r>
              <a:rPr lang="it-IT" sz="2000" kern="0" dirty="0" err="1" smtClean="0">
                <a:solidFill>
                  <a:srgbClr val="002060"/>
                </a:solidFill>
              </a:rPr>
              <a:t>is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holistically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shared</a:t>
            </a:r>
            <a:endParaRPr lang="it-IT" sz="20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Joint </a:t>
            </a:r>
            <a:r>
              <a:rPr lang="it-IT" sz="2000" kern="0" dirty="0" err="1" smtClean="0">
                <a:solidFill>
                  <a:srgbClr val="002060"/>
                </a:solidFill>
              </a:rPr>
              <a:t>interpretation</a:t>
            </a:r>
            <a:r>
              <a:rPr lang="it-IT" sz="2000" kern="0" dirty="0" smtClean="0">
                <a:solidFill>
                  <a:srgbClr val="002060"/>
                </a:solidFill>
              </a:rPr>
              <a:t> to </a:t>
            </a:r>
            <a:r>
              <a:rPr lang="it-IT" sz="2000" kern="0" dirty="0" err="1" smtClean="0">
                <a:solidFill>
                  <a:srgbClr val="002060"/>
                </a:solidFill>
              </a:rPr>
              <a:t>improve</a:t>
            </a:r>
            <a:r>
              <a:rPr lang="it-IT" sz="2000" kern="0" dirty="0" smtClean="0">
                <a:solidFill>
                  <a:srgbClr val="002060"/>
                </a:solidFill>
              </a:rPr>
              <a:t> performance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002060"/>
                </a:solidFill>
              </a:rPr>
              <a:t>Collaborative </a:t>
            </a:r>
            <a:r>
              <a:rPr lang="it-IT" sz="2800" kern="0" dirty="0" err="1" smtClean="0">
                <a:solidFill>
                  <a:srgbClr val="002060"/>
                </a:solidFill>
              </a:rPr>
              <a:t>relationships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Joint </a:t>
            </a:r>
            <a:r>
              <a:rPr lang="it-IT" sz="2000" kern="0" dirty="0" err="1" smtClean="0">
                <a:solidFill>
                  <a:srgbClr val="002060"/>
                </a:solidFill>
              </a:rPr>
              <a:t>accountability</a:t>
            </a:r>
            <a:r>
              <a:rPr lang="it-IT" sz="2000" kern="0" dirty="0" smtClean="0">
                <a:solidFill>
                  <a:srgbClr val="002060"/>
                </a:solidFill>
              </a:rPr>
              <a:t> and </a:t>
            </a:r>
            <a:r>
              <a:rPr lang="it-IT" sz="2000" kern="0" dirty="0" err="1" smtClean="0">
                <a:solidFill>
                  <a:srgbClr val="002060"/>
                </a:solidFill>
              </a:rPr>
              <a:t>rewards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Total </a:t>
            </a:r>
            <a:r>
              <a:rPr lang="it-IT" sz="2000" kern="0" dirty="0" err="1" smtClean="0">
                <a:solidFill>
                  <a:srgbClr val="002060"/>
                </a:solidFill>
              </a:rPr>
              <a:t>system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value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it-IT" kern="0" dirty="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05730" y="5983436"/>
            <a:ext cx="905490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1800" i="1" kern="0" dirty="0" smtClean="0"/>
              <a:t>T. </a:t>
            </a:r>
            <a:r>
              <a:rPr lang="it-IT" altLang="it-IT" sz="1800" i="1" kern="0" dirty="0" err="1" smtClean="0"/>
              <a:t>Stank</a:t>
            </a:r>
            <a:r>
              <a:rPr lang="it-IT" altLang="it-IT" sz="1800" i="1" kern="0" dirty="0" smtClean="0"/>
              <a:t>, C. </a:t>
            </a:r>
            <a:r>
              <a:rPr lang="it-IT" altLang="it-IT" sz="1800" i="1" kern="0" dirty="0" err="1" smtClean="0"/>
              <a:t>Autry</a:t>
            </a:r>
            <a:r>
              <a:rPr lang="it-IT" altLang="it-IT" sz="1800" i="1" kern="0" dirty="0"/>
              <a:t>, P. </a:t>
            </a:r>
            <a:r>
              <a:rPr lang="en-US" sz="1800" i="1" kern="0" dirty="0"/>
              <a:t>Daugherty, </a:t>
            </a:r>
            <a:r>
              <a:rPr lang="en-US" sz="1800" i="1" kern="0" dirty="0" smtClean="0"/>
              <a:t>D. </a:t>
            </a:r>
            <a:r>
              <a:rPr lang="en-US" sz="1800" i="1" kern="0" dirty="0" err="1" smtClean="0"/>
              <a:t>Closs</a:t>
            </a:r>
            <a:r>
              <a:rPr lang="en-US" sz="1800" i="1" kern="0" dirty="0"/>
              <a:t>, </a:t>
            </a:r>
            <a:r>
              <a:rPr lang="it-IT" altLang="it-IT" sz="1800" i="1" kern="0" dirty="0" smtClean="0"/>
              <a:t> </a:t>
            </a:r>
            <a:r>
              <a:rPr lang="it-IT" altLang="it-IT" sz="1800" i="1" kern="0" dirty="0" err="1" smtClean="0"/>
              <a:t>Transp</a:t>
            </a:r>
            <a:r>
              <a:rPr lang="it-IT" altLang="it-IT" sz="1800" i="1" kern="0" dirty="0" smtClean="0"/>
              <a:t>. Journal, 2015</a:t>
            </a:r>
            <a:r>
              <a:rPr lang="en-US" sz="1800" dirty="0"/>
              <a:t> </a:t>
            </a:r>
            <a:endParaRPr lang="it-IT" altLang="it-IT" sz="1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8264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44139"/>
            <a:ext cx="6480720" cy="53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Congestion</a:t>
            </a:r>
            <a:r>
              <a:rPr lang="it-IT" kern="0" dirty="0" smtClean="0"/>
              <a:t> vs </a:t>
            </a:r>
            <a:r>
              <a:rPr lang="it-IT" kern="0" dirty="0" err="1" smtClean="0"/>
              <a:t>inconvenience</a:t>
            </a:r>
            <a:endParaRPr lang="it-IT" kern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60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19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4"/>
            <a:ext cx="6728891" cy="53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Average</a:t>
            </a:r>
            <a:r>
              <a:rPr lang="it-IT" kern="0" dirty="0" smtClean="0"/>
              <a:t> vs </a:t>
            </a:r>
            <a:r>
              <a:rPr lang="it-IT" kern="0" dirty="0" err="1" smtClean="0"/>
              <a:t>max</a:t>
            </a:r>
            <a:r>
              <a:rPr lang="it-IT" kern="0" dirty="0" smtClean="0"/>
              <a:t> </a:t>
            </a:r>
            <a:r>
              <a:rPr lang="it-IT" kern="0" dirty="0" err="1" smtClean="0"/>
              <a:t>inconvenience</a:t>
            </a:r>
            <a:endParaRPr lang="it-IT" kern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61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47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4" y="892880"/>
            <a:ext cx="7712522" cy="53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smtClean="0"/>
              <a:t>Impact of </a:t>
            </a:r>
            <a:r>
              <a:rPr lang="it-IT" kern="0" dirty="0" err="1" smtClean="0"/>
              <a:t>compliance</a:t>
            </a:r>
            <a:r>
              <a:rPr lang="it-IT" kern="0" dirty="0" smtClean="0"/>
              <a:t> rate</a:t>
            </a:r>
            <a:endParaRPr lang="it-IT" kern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62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98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 smtClean="0"/>
              <a:t>Trends in transportation and logistics</a:t>
            </a:r>
            <a:endParaRPr lang="it-IT" altLang="it-IT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77072"/>
            <a:ext cx="6733672" cy="53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Average</a:t>
            </a:r>
            <a:r>
              <a:rPr lang="it-IT" kern="0" dirty="0" smtClean="0"/>
              <a:t> </a:t>
            </a:r>
            <a:r>
              <a:rPr lang="it-IT" kern="0" dirty="0" err="1" smtClean="0"/>
              <a:t>number</a:t>
            </a:r>
            <a:r>
              <a:rPr lang="it-IT" kern="0" dirty="0" smtClean="0"/>
              <a:t> of </a:t>
            </a:r>
            <a:r>
              <a:rPr lang="it-IT" kern="0" dirty="0" err="1" smtClean="0"/>
              <a:t>paths</a:t>
            </a:r>
            <a:r>
              <a:rPr lang="it-IT" kern="0" dirty="0" smtClean="0"/>
              <a:t> per OD </a:t>
            </a:r>
            <a:r>
              <a:rPr lang="it-IT" kern="0" dirty="0" err="1" smtClean="0"/>
              <a:t>pair</a:t>
            </a:r>
            <a:endParaRPr lang="it-IT" kern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63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4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Developments</a:t>
            </a:r>
            <a:endParaRPr lang="it-IT" kern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23988" y="1484784"/>
            <a:ext cx="38520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3366"/>
                </a:solidFill>
              </a:rPr>
              <a:t>Computational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challenge</a:t>
            </a:r>
            <a:r>
              <a:rPr lang="it-IT" altLang="it-IT" kern="0" dirty="0" smtClean="0">
                <a:solidFill>
                  <a:srgbClr val="003366"/>
                </a:solidFill>
              </a:rPr>
              <a:t>: </a:t>
            </a: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003366"/>
                </a:solidFill>
              </a:rPr>
              <a:t>the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number</a:t>
            </a:r>
            <a:r>
              <a:rPr lang="it-IT" altLang="it-IT" kern="0" dirty="0" smtClean="0">
                <a:solidFill>
                  <a:srgbClr val="003366"/>
                </a:solidFill>
              </a:rPr>
              <a:t> of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paths</a:t>
            </a: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64</a:t>
            </a:fld>
            <a:endParaRPr lang="it-IT" altLang="it-IT"/>
          </a:p>
        </p:txBody>
      </p:sp>
      <p:sp>
        <p:nvSpPr>
          <p:cNvPr id="3" name="Freccia in giù 2"/>
          <p:cNvSpPr/>
          <p:nvPr/>
        </p:nvSpPr>
        <p:spPr bwMode="auto">
          <a:xfrm rot="16200000">
            <a:off x="5338043" y="1547193"/>
            <a:ext cx="412849" cy="720080"/>
          </a:xfrm>
          <a:prstGeom prst="downArrow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868144" y="1664444"/>
            <a:ext cx="2877415" cy="7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3366"/>
                </a:solidFill>
              </a:rPr>
              <a:t>Good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heuristic</a:t>
            </a:r>
            <a:endParaRPr lang="it-IT" altLang="it-IT" kern="0" dirty="0" smtClean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7272" y="4365104"/>
            <a:ext cx="31647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3366"/>
                </a:solidFill>
              </a:rPr>
              <a:t>Traffic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dependent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travel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times</a:t>
            </a: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</p:txBody>
      </p:sp>
      <p:sp>
        <p:nvSpPr>
          <p:cNvPr id="9" name="Freccia in giù 8"/>
          <p:cNvSpPr/>
          <p:nvPr/>
        </p:nvSpPr>
        <p:spPr bwMode="auto">
          <a:xfrm rot="16200000">
            <a:off x="5344191" y="4427513"/>
            <a:ext cx="412849" cy="720080"/>
          </a:xfrm>
          <a:prstGeom prst="downArrow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59081" y="4374686"/>
            <a:ext cx="2877415" cy="7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3366"/>
                </a:solidFill>
              </a:rPr>
              <a:t>Piecewise</a:t>
            </a:r>
            <a:r>
              <a:rPr lang="it-IT" altLang="it-IT" kern="0" dirty="0" smtClean="0">
                <a:solidFill>
                  <a:srgbClr val="003366"/>
                </a:solidFill>
              </a:rPr>
              <a:t> linear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approximation</a:t>
            </a:r>
            <a:endParaRPr lang="it-IT" altLang="it-IT" kern="0" dirty="0" smtClean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491880" y="2708920"/>
            <a:ext cx="6264696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1600" i="1" kern="0" dirty="0" smtClean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1600" i="1" kern="0" dirty="0" smtClean="0"/>
              <a:t>E. Angelelli, </a:t>
            </a:r>
            <a:r>
              <a:rPr lang="it-IT" altLang="it-IT" sz="1600" i="1" kern="0" dirty="0"/>
              <a:t>V</a:t>
            </a:r>
            <a:r>
              <a:rPr lang="it-IT" altLang="it-IT" sz="1600" i="1" kern="0" dirty="0" smtClean="0"/>
              <a:t>. Morandi, M. G. Speranza, </a:t>
            </a:r>
            <a:r>
              <a:rPr lang="it-IT" altLang="it-IT" sz="1600" i="1" kern="0" dirty="0" err="1" smtClean="0"/>
              <a:t>submitted</a:t>
            </a:r>
            <a:r>
              <a:rPr lang="it-IT" altLang="it-IT" sz="1600" i="1" kern="0" dirty="0" smtClean="0"/>
              <a:t>, 2016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009711" y="5171411"/>
            <a:ext cx="7170801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sz="1600" i="1" kern="0" dirty="0" smtClean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sz="1600" i="1" kern="0" dirty="0" smtClean="0"/>
              <a:t>E. Angelelli, </a:t>
            </a:r>
            <a:r>
              <a:rPr lang="it-IT" altLang="it-IT" sz="1600" i="1" kern="0" dirty="0"/>
              <a:t>V</a:t>
            </a:r>
            <a:r>
              <a:rPr lang="it-IT" altLang="it-IT" sz="1600" i="1" kern="0" dirty="0" smtClean="0"/>
              <a:t>. Morandi, M. </a:t>
            </a:r>
            <a:r>
              <a:rPr lang="it-IT" altLang="it-IT" sz="1600" i="1" kern="0" dirty="0" err="1" smtClean="0"/>
              <a:t>Savelsbergh</a:t>
            </a:r>
            <a:r>
              <a:rPr lang="it-IT" altLang="it-IT" sz="1600" i="1" kern="0" dirty="0" smtClean="0"/>
              <a:t>, M. G. Speranza, </a:t>
            </a:r>
            <a:r>
              <a:rPr lang="it-IT" altLang="it-IT" sz="1600" i="1" kern="0" dirty="0" err="1" smtClean="0"/>
              <a:t>submitted</a:t>
            </a:r>
            <a:r>
              <a:rPr lang="it-IT" altLang="it-IT" sz="1600" i="1" kern="0" dirty="0" smtClean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2162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Developments</a:t>
            </a:r>
            <a:endParaRPr lang="it-IT" kern="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D99247B-C692-4870-9341-49BE902FCB62}" type="slidenum">
              <a:rPr lang="it-IT" altLang="it-IT" smtClean="0"/>
              <a:pPr>
                <a:defRPr/>
              </a:pPr>
              <a:t>65</a:t>
            </a:fld>
            <a:endParaRPr lang="it-IT" alt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31640" y="2780928"/>
            <a:ext cx="38520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3366"/>
                </a:solidFill>
              </a:rPr>
              <a:t>Min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max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congestion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smtClean="0">
                <a:solidFill>
                  <a:srgbClr val="003366"/>
                </a:solidFill>
              </a:rPr>
              <a:t>or </a:t>
            </a: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3366"/>
                </a:solidFill>
              </a:rPr>
              <a:t>Min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average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congestion</a:t>
            </a:r>
            <a:r>
              <a:rPr lang="it-IT" altLang="it-IT" kern="0" dirty="0" smtClean="0">
                <a:solidFill>
                  <a:srgbClr val="003366"/>
                </a:solidFill>
              </a:rPr>
              <a:t>?</a:t>
            </a: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</p:txBody>
      </p:sp>
      <p:sp>
        <p:nvSpPr>
          <p:cNvPr id="12" name="Freccia in giù 11"/>
          <p:cNvSpPr/>
          <p:nvPr/>
        </p:nvSpPr>
        <p:spPr bwMode="auto">
          <a:xfrm rot="16200000">
            <a:off x="5293080" y="3144802"/>
            <a:ext cx="412849" cy="720080"/>
          </a:xfrm>
          <a:prstGeom prst="downArrow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83449" y="2722353"/>
            <a:ext cx="2877415" cy="7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>
                <a:solidFill>
                  <a:srgbClr val="003366"/>
                </a:solidFill>
              </a:rPr>
              <a:t>Min</a:t>
            </a:r>
            <a:r>
              <a:rPr lang="it-IT" altLang="it-IT" kern="0" dirty="0" smtClean="0">
                <a:solidFill>
                  <a:srgbClr val="003366"/>
                </a:solidFill>
              </a:rPr>
              <a:t> the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congestion</a:t>
            </a:r>
            <a:r>
              <a:rPr lang="it-IT" altLang="it-IT" kern="0" dirty="0" smtClean="0">
                <a:solidFill>
                  <a:srgbClr val="003366"/>
                </a:solidFill>
              </a:rPr>
              <a:t> of a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given</a:t>
            </a:r>
            <a:r>
              <a:rPr lang="it-IT" altLang="it-IT" kern="0" dirty="0" smtClean="0">
                <a:solidFill>
                  <a:srgbClr val="003366"/>
                </a:solidFill>
              </a:rPr>
              <a:t> % of the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most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congested</a:t>
            </a:r>
            <a:r>
              <a:rPr lang="it-IT" altLang="it-IT" kern="0" dirty="0" smtClean="0">
                <a:solidFill>
                  <a:srgbClr val="003366"/>
                </a:solidFill>
              </a:rPr>
              <a:t> 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arcs</a:t>
            </a:r>
            <a:r>
              <a:rPr lang="it-IT" altLang="it-IT" kern="0" dirty="0" smtClean="0">
                <a:solidFill>
                  <a:srgbClr val="003366"/>
                </a:solidFill>
              </a:rPr>
              <a:t> (</a:t>
            </a:r>
            <a:r>
              <a:rPr lang="it-IT" altLang="it-IT" kern="0" dirty="0" err="1" smtClean="0">
                <a:solidFill>
                  <a:srgbClr val="003366"/>
                </a:solidFill>
              </a:rPr>
              <a:t>CVaR</a:t>
            </a:r>
            <a:r>
              <a:rPr lang="it-IT" altLang="it-IT" kern="0" dirty="0" smtClean="0">
                <a:solidFill>
                  <a:srgbClr val="003366"/>
                </a:solidFill>
              </a:rPr>
              <a:t>)</a:t>
            </a: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>
              <a:solidFill>
                <a:srgbClr val="003366"/>
              </a:solidFill>
            </a:endParaRPr>
          </a:p>
          <a:p>
            <a:pPr marL="0" indent="0" algn="ctr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piè di pagina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33366"/>
                </a:solidFill>
                <a:latin typeface="Trebuchet MS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333366"/>
                </a:solidFill>
                <a:latin typeface="Trebuchet MS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990000"/>
              </a:buClr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it-IT" sz="1200" smtClean="0">
                <a:solidFill>
                  <a:srgbClr val="002060"/>
                </a:solidFill>
              </a:rPr>
              <a:t>Trends in transportation and logistics</a:t>
            </a:r>
            <a:endParaRPr lang="it-IT" altLang="it-IT" sz="1200" smtClean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331913" y="-44450"/>
            <a:ext cx="78819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kern="0" dirty="0" err="1" smtClean="0"/>
              <a:t>Conclusions</a:t>
            </a:r>
            <a:r>
              <a:rPr lang="it-IT" kern="0" dirty="0" smtClean="0"/>
              <a:t> and future </a:t>
            </a:r>
            <a:r>
              <a:rPr lang="it-IT" kern="0" dirty="0" err="1" smtClean="0"/>
              <a:t>research</a:t>
            </a:r>
            <a:endParaRPr lang="it-IT" kern="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66</a:t>
            </a:fld>
            <a:endParaRPr lang="it-IT" alt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50579" y="2781771"/>
            <a:ext cx="5289773" cy="93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 marL="0" indent="0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kern="0" dirty="0" err="1" smtClean="0"/>
              <a:t>Exciting</a:t>
            </a:r>
            <a:r>
              <a:rPr lang="it-IT" altLang="it-IT" kern="0" dirty="0" smtClean="0"/>
              <a:t> new </a:t>
            </a:r>
            <a:r>
              <a:rPr lang="it-IT" altLang="it-IT" kern="0" dirty="0" err="1" smtClean="0"/>
              <a:t>problems</a:t>
            </a:r>
            <a:r>
              <a:rPr lang="it-IT" altLang="it-IT" kern="0" dirty="0" smtClean="0"/>
              <a:t> in </a:t>
            </a:r>
            <a:r>
              <a:rPr lang="it-IT" altLang="it-IT" kern="0" dirty="0" err="1" smtClean="0"/>
              <a:t>transportation</a:t>
            </a:r>
            <a:r>
              <a:rPr lang="it-IT" altLang="it-IT" kern="0" dirty="0" smtClean="0"/>
              <a:t> and </a:t>
            </a:r>
            <a:r>
              <a:rPr lang="it-IT" altLang="it-IT" kern="0" dirty="0" err="1" smtClean="0"/>
              <a:t>logistics</a:t>
            </a:r>
            <a:endParaRPr lang="it-IT" altLang="it-IT" kern="0" dirty="0" smtClean="0"/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/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kern="0" dirty="0"/>
          </a:p>
        </p:txBody>
      </p:sp>
      <p:sp>
        <p:nvSpPr>
          <p:cNvPr id="3" name="AutoShape 2" descr="Risultati immagini per funny transpor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funny transpor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i immagini per funny transport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1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406525" y="1125538"/>
            <a:ext cx="71977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Systemic</a:t>
            </a:r>
            <a:r>
              <a:rPr lang="it-IT" sz="2800" kern="0" dirty="0" smtClean="0">
                <a:solidFill>
                  <a:srgbClr val="002060"/>
                </a:solidFill>
              </a:rPr>
              <a:t> focus</a:t>
            </a:r>
          </a:p>
          <a:p>
            <a:pPr lvl="1">
              <a:defRPr/>
            </a:pPr>
            <a:r>
              <a:rPr lang="it-IT" sz="2000" dirty="0" err="1" smtClean="0">
                <a:solidFill>
                  <a:srgbClr val="002060"/>
                </a:solidFill>
              </a:rPr>
              <a:t>Optimization</a:t>
            </a:r>
            <a:r>
              <a:rPr lang="it-IT" sz="2000" dirty="0" smtClean="0">
                <a:solidFill>
                  <a:srgbClr val="002060"/>
                </a:solidFill>
              </a:rPr>
              <a:t> of the </a:t>
            </a:r>
            <a:r>
              <a:rPr lang="it-IT" sz="2000" dirty="0" err="1" smtClean="0">
                <a:solidFill>
                  <a:srgbClr val="FF0000"/>
                </a:solidFill>
              </a:rPr>
              <a:t>entire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supply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chain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network</a:t>
            </a:r>
          </a:p>
          <a:p>
            <a:pPr lvl="1">
              <a:defRPr/>
            </a:pPr>
            <a:r>
              <a:rPr lang="it-IT" sz="2000" kern="0" dirty="0" err="1" smtClean="0">
                <a:solidFill>
                  <a:srgbClr val="002060"/>
                </a:solidFill>
              </a:rPr>
              <a:t>Customer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value</a:t>
            </a:r>
            <a:r>
              <a:rPr lang="it-IT" sz="2000" kern="0" dirty="0" smtClean="0">
                <a:solidFill>
                  <a:srgbClr val="002060"/>
                </a:solidFill>
              </a:rPr>
              <a:t> co-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endParaRPr lang="it-IT" sz="20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002060"/>
                </a:solidFill>
              </a:rPr>
              <a:t>Information </a:t>
            </a:r>
            <a:r>
              <a:rPr lang="it-IT" sz="2800" kern="0" dirty="0" err="1" smtClean="0">
                <a:solidFill>
                  <a:srgbClr val="002060"/>
                </a:solidFill>
              </a:rPr>
              <a:t>synthesis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Information </a:t>
            </a:r>
            <a:r>
              <a:rPr lang="it-IT" sz="2000" kern="0" dirty="0" err="1" smtClean="0">
                <a:solidFill>
                  <a:srgbClr val="002060"/>
                </a:solidFill>
              </a:rPr>
              <a:t>is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</a:rPr>
              <a:t>holistically</a:t>
            </a:r>
            <a:r>
              <a:rPr 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shared</a:t>
            </a:r>
            <a:endParaRPr lang="it-IT" sz="20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Joint </a:t>
            </a:r>
            <a:r>
              <a:rPr lang="it-IT" sz="2000" kern="0" dirty="0" err="1" smtClean="0">
                <a:solidFill>
                  <a:srgbClr val="002060"/>
                </a:solidFill>
              </a:rPr>
              <a:t>interpretation</a:t>
            </a:r>
            <a:r>
              <a:rPr lang="it-IT" sz="2000" kern="0" dirty="0" smtClean="0">
                <a:solidFill>
                  <a:srgbClr val="002060"/>
                </a:solidFill>
              </a:rPr>
              <a:t> to </a:t>
            </a:r>
            <a:r>
              <a:rPr lang="it-IT" sz="2000" kern="0" dirty="0" err="1" smtClean="0">
                <a:solidFill>
                  <a:srgbClr val="002060"/>
                </a:solidFill>
              </a:rPr>
              <a:t>improve</a:t>
            </a:r>
            <a:r>
              <a:rPr lang="it-IT" sz="2000" kern="0" dirty="0" smtClean="0">
                <a:solidFill>
                  <a:srgbClr val="002060"/>
                </a:solidFill>
              </a:rPr>
              <a:t> performance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002060"/>
                </a:solidFill>
              </a:rPr>
              <a:t>Collaborative </a:t>
            </a:r>
            <a:r>
              <a:rPr lang="it-IT" sz="2800" kern="0" dirty="0" err="1" smtClean="0">
                <a:solidFill>
                  <a:srgbClr val="002060"/>
                </a:solidFill>
              </a:rPr>
              <a:t>relationships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Joint </a:t>
            </a:r>
            <a:r>
              <a:rPr lang="it-IT" sz="2000" kern="0" dirty="0" err="1" smtClean="0">
                <a:solidFill>
                  <a:srgbClr val="002060"/>
                </a:solidFill>
              </a:rPr>
              <a:t>accountability</a:t>
            </a:r>
            <a:r>
              <a:rPr lang="it-IT" sz="2000" kern="0" dirty="0" smtClean="0">
                <a:solidFill>
                  <a:srgbClr val="002060"/>
                </a:solidFill>
              </a:rPr>
              <a:t> and </a:t>
            </a:r>
            <a:r>
              <a:rPr lang="it-IT" sz="2000" kern="0" dirty="0" err="1" smtClean="0">
                <a:solidFill>
                  <a:srgbClr val="002060"/>
                </a:solidFill>
              </a:rPr>
              <a:t>rewards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FF0000"/>
                </a:solidFill>
              </a:rPr>
              <a:t>Total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</a:rPr>
              <a:t>system</a:t>
            </a:r>
            <a:r>
              <a:rPr 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value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it-IT" kern="0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Trends in supply chain logistics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20455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406525" y="1125538"/>
            <a:ext cx="71977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Systemic</a:t>
            </a:r>
            <a:r>
              <a:rPr lang="it-IT" sz="2800" kern="0" dirty="0" smtClean="0">
                <a:solidFill>
                  <a:srgbClr val="002060"/>
                </a:solidFill>
              </a:rPr>
              <a:t> focus</a:t>
            </a:r>
          </a:p>
          <a:p>
            <a:pPr lvl="1">
              <a:defRPr/>
            </a:pPr>
            <a:r>
              <a:rPr lang="it-IT" sz="2000" dirty="0" err="1" smtClean="0">
                <a:solidFill>
                  <a:srgbClr val="002060"/>
                </a:solidFill>
              </a:rPr>
              <a:t>Optimization</a:t>
            </a:r>
            <a:r>
              <a:rPr lang="it-IT" sz="2000" dirty="0" smtClean="0">
                <a:solidFill>
                  <a:srgbClr val="002060"/>
                </a:solidFill>
              </a:rPr>
              <a:t> of the </a:t>
            </a:r>
            <a:r>
              <a:rPr lang="it-IT" sz="2000" dirty="0" err="1" smtClean="0">
                <a:solidFill>
                  <a:srgbClr val="FF0000"/>
                </a:solidFill>
              </a:rPr>
              <a:t>entire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supply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chain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network</a:t>
            </a:r>
          </a:p>
          <a:p>
            <a:pPr lvl="1">
              <a:defRPr/>
            </a:pPr>
            <a:r>
              <a:rPr lang="it-IT" sz="2000" kern="0" dirty="0" err="1" smtClean="0">
                <a:solidFill>
                  <a:srgbClr val="002060"/>
                </a:solidFill>
              </a:rPr>
              <a:t>Customer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value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smtClean="0">
                <a:solidFill>
                  <a:srgbClr val="00B050"/>
                </a:solidFill>
              </a:rPr>
              <a:t>co-</a:t>
            </a:r>
            <a:r>
              <a:rPr lang="it-IT" sz="2000" kern="0" dirty="0" err="1" smtClean="0">
                <a:solidFill>
                  <a:srgbClr val="00B050"/>
                </a:solidFill>
              </a:rPr>
              <a:t>creation</a:t>
            </a:r>
            <a:r>
              <a:rPr lang="it-IT" sz="2000" kern="0" dirty="0" smtClean="0">
                <a:solidFill>
                  <a:srgbClr val="00B050"/>
                </a:solidFill>
              </a:rPr>
              <a:t> </a:t>
            </a:r>
          </a:p>
          <a:p>
            <a:pPr lvl="1">
              <a:defRPr/>
            </a:pPr>
            <a:endParaRPr lang="it-IT" sz="20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002060"/>
                </a:solidFill>
              </a:rPr>
              <a:t>Information </a:t>
            </a:r>
            <a:r>
              <a:rPr lang="it-IT" sz="2800" kern="0" dirty="0" err="1" smtClean="0">
                <a:solidFill>
                  <a:srgbClr val="002060"/>
                </a:solidFill>
              </a:rPr>
              <a:t>synthesis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2060"/>
                </a:solidFill>
              </a:rPr>
              <a:t>Information </a:t>
            </a:r>
            <a:r>
              <a:rPr lang="it-IT" sz="2000" kern="0" dirty="0" err="1" smtClean="0">
                <a:solidFill>
                  <a:srgbClr val="002060"/>
                </a:solidFill>
              </a:rPr>
              <a:t>is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</a:rPr>
              <a:t>holistically</a:t>
            </a:r>
            <a:r>
              <a:rPr 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shared</a:t>
            </a:r>
            <a:endParaRPr lang="it-IT" sz="20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B050"/>
                </a:solidFill>
              </a:rPr>
              <a:t>Joint </a:t>
            </a:r>
            <a:r>
              <a:rPr lang="it-IT" sz="2000" kern="0" dirty="0" err="1" smtClean="0">
                <a:solidFill>
                  <a:srgbClr val="002060"/>
                </a:solidFill>
              </a:rPr>
              <a:t>interpretation</a:t>
            </a:r>
            <a:r>
              <a:rPr lang="it-IT" sz="2000" kern="0" dirty="0" smtClean="0">
                <a:solidFill>
                  <a:srgbClr val="002060"/>
                </a:solidFill>
              </a:rPr>
              <a:t> to </a:t>
            </a:r>
            <a:r>
              <a:rPr lang="it-IT" sz="2000" kern="0" dirty="0" err="1" smtClean="0">
                <a:solidFill>
                  <a:srgbClr val="002060"/>
                </a:solidFill>
              </a:rPr>
              <a:t>improve</a:t>
            </a:r>
            <a:r>
              <a:rPr lang="it-IT" sz="2000" kern="0" dirty="0" smtClean="0">
                <a:solidFill>
                  <a:srgbClr val="002060"/>
                </a:solidFill>
              </a:rPr>
              <a:t> performance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it-IT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smtClean="0">
                <a:solidFill>
                  <a:srgbClr val="002060"/>
                </a:solidFill>
              </a:rPr>
              <a:t>Collaborative </a:t>
            </a:r>
            <a:r>
              <a:rPr lang="it-IT" sz="2800" kern="0" dirty="0" err="1" smtClean="0">
                <a:solidFill>
                  <a:srgbClr val="002060"/>
                </a:solidFill>
              </a:rPr>
              <a:t>relationships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00B050"/>
                </a:solidFill>
              </a:rPr>
              <a:t>Joint </a:t>
            </a:r>
            <a:r>
              <a:rPr lang="it-IT" sz="2000" kern="0" dirty="0" err="1" smtClean="0">
                <a:solidFill>
                  <a:srgbClr val="002060"/>
                </a:solidFill>
              </a:rPr>
              <a:t>accountability</a:t>
            </a:r>
            <a:r>
              <a:rPr lang="it-IT" sz="2000" kern="0" dirty="0" smtClean="0">
                <a:solidFill>
                  <a:srgbClr val="002060"/>
                </a:solidFill>
              </a:rPr>
              <a:t> and </a:t>
            </a:r>
            <a:r>
              <a:rPr lang="it-IT" sz="2000" kern="0" dirty="0" err="1" smtClean="0">
                <a:solidFill>
                  <a:srgbClr val="002060"/>
                </a:solidFill>
              </a:rPr>
              <a:t>rewards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kern="0" dirty="0" smtClean="0">
                <a:solidFill>
                  <a:srgbClr val="FF0000"/>
                </a:solidFill>
              </a:rPr>
              <a:t>Total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</a:rPr>
              <a:t>system</a:t>
            </a:r>
            <a:r>
              <a:rPr lang="it-IT" sz="2000" kern="0" dirty="0" smtClean="0">
                <a:solidFill>
                  <a:srgbClr val="FF000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value</a:t>
            </a:r>
            <a:r>
              <a:rPr lang="it-IT" sz="2000" kern="0" dirty="0" smtClean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it-IT" kern="0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Trends in supply chain logistics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22749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Trends in transportation and logistics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4A6B554-5B97-4750-AD88-17043A3CB598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 bwMode="auto">
          <a:xfrm>
            <a:off x="1406525" y="966788"/>
            <a:ext cx="7197725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400">
                <a:solidFill>
                  <a:srgbClr val="33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200">
                <a:solidFill>
                  <a:srgbClr val="333366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n"/>
              <a:defRPr sz="2000">
                <a:solidFill>
                  <a:srgbClr val="33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Demand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 smtClean="0">
                <a:solidFill>
                  <a:srgbClr val="002060"/>
                </a:solidFill>
              </a:rPr>
              <a:t>shaping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>
                <a:solidFill>
                  <a:srgbClr val="002060"/>
                </a:solidFill>
              </a:rPr>
              <a:t>Proactively</a:t>
            </a:r>
            <a:r>
              <a:rPr lang="it-IT" sz="2000" dirty="0">
                <a:solidFill>
                  <a:srgbClr val="CC0099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influencing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demand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lvl="1">
              <a:defRPr/>
            </a:pPr>
            <a:r>
              <a:rPr lang="it-IT" sz="2000" kern="0" dirty="0">
                <a:solidFill>
                  <a:srgbClr val="002060"/>
                </a:solidFill>
              </a:rPr>
              <a:t>Total </a:t>
            </a:r>
            <a:r>
              <a:rPr lang="it-IT" sz="2000" kern="0" dirty="0" err="1">
                <a:solidFill>
                  <a:srgbClr val="002060"/>
                </a:solidFill>
              </a:rPr>
              <a:t>system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>
                <a:solidFill>
                  <a:srgbClr val="002060"/>
                </a:solidFill>
              </a:rPr>
              <a:t>value</a:t>
            </a:r>
            <a:r>
              <a:rPr lang="it-IT" sz="2000" kern="0" dirty="0">
                <a:solidFill>
                  <a:srgbClr val="002060"/>
                </a:solidFill>
              </a:rPr>
              <a:t> </a:t>
            </a:r>
            <a:r>
              <a:rPr lang="it-IT" sz="2000" kern="0" dirty="0" err="1" smtClean="0">
                <a:solidFill>
                  <a:srgbClr val="002060"/>
                </a:solidFill>
              </a:rPr>
              <a:t>creation</a:t>
            </a:r>
            <a:endParaRPr lang="it-IT" sz="2000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8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err="1" smtClean="0">
                <a:solidFill>
                  <a:srgbClr val="002060"/>
                </a:solidFill>
              </a:rPr>
              <a:t>Transformational</a:t>
            </a:r>
            <a:r>
              <a:rPr lang="it-IT" sz="2800" kern="0" dirty="0" smtClean="0">
                <a:solidFill>
                  <a:srgbClr val="002060"/>
                </a:solidFill>
              </a:rPr>
              <a:t> </a:t>
            </a:r>
            <a:r>
              <a:rPr lang="it-IT" sz="2800" kern="0" dirty="0" err="1">
                <a:solidFill>
                  <a:srgbClr val="002060"/>
                </a:solidFill>
              </a:rPr>
              <a:t>agility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 smtClean="0">
                <a:solidFill>
                  <a:srgbClr val="002060"/>
                </a:solidFill>
              </a:rPr>
              <a:t>Constantly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changing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conditions</a:t>
            </a:r>
            <a:endParaRPr lang="it-IT" sz="2000" kern="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000" kern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 err="1">
                <a:solidFill>
                  <a:srgbClr val="002060"/>
                </a:solidFill>
              </a:rPr>
              <a:t>Flexible</a:t>
            </a:r>
            <a:r>
              <a:rPr lang="it-IT" sz="2800" kern="0" dirty="0" smtClean="0">
                <a:solidFill>
                  <a:srgbClr val="0070C0"/>
                </a:solidFill>
              </a:rPr>
              <a:t> </a:t>
            </a:r>
            <a:r>
              <a:rPr lang="it-IT" sz="2800" kern="0" dirty="0">
                <a:solidFill>
                  <a:srgbClr val="002060"/>
                </a:solidFill>
              </a:rPr>
              <a:t>network </a:t>
            </a:r>
            <a:r>
              <a:rPr lang="it-IT" sz="2800" kern="0" dirty="0" err="1">
                <a:solidFill>
                  <a:srgbClr val="002060"/>
                </a:solidFill>
              </a:rPr>
              <a:t>integration</a:t>
            </a:r>
            <a:endParaRPr lang="it-IT" sz="2800" kern="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it-IT" sz="2000" dirty="0" err="1">
                <a:solidFill>
                  <a:srgbClr val="002060"/>
                </a:solidFill>
              </a:rPr>
              <a:t>Dynamic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selection</a:t>
            </a:r>
            <a:r>
              <a:rPr lang="it-IT" sz="2000" dirty="0">
                <a:solidFill>
                  <a:srgbClr val="002060"/>
                </a:solidFill>
              </a:rPr>
              <a:t> of </a:t>
            </a:r>
            <a:r>
              <a:rPr lang="it-IT" sz="2000" dirty="0" err="1">
                <a:solidFill>
                  <a:srgbClr val="002060"/>
                </a:solidFill>
              </a:rPr>
              <a:t>partners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upstream</a:t>
            </a:r>
            <a:r>
              <a:rPr lang="it-IT" sz="2000" dirty="0">
                <a:solidFill>
                  <a:srgbClr val="002060"/>
                </a:solidFill>
              </a:rPr>
              <a:t> and downstream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it-IT" sz="2000" kern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800" kern="0" dirty="0">
                <a:solidFill>
                  <a:srgbClr val="002060"/>
                </a:solidFill>
              </a:rPr>
              <a:t>Global</a:t>
            </a:r>
            <a:r>
              <a:rPr lang="it-IT" sz="2800" kern="0" dirty="0" smtClean="0">
                <a:solidFill>
                  <a:srgbClr val="FF0000"/>
                </a:solidFill>
              </a:rPr>
              <a:t> </a:t>
            </a:r>
            <a:r>
              <a:rPr lang="it-IT" sz="2800" kern="0" dirty="0" err="1" smtClean="0">
                <a:solidFill>
                  <a:srgbClr val="002060"/>
                </a:solidFill>
              </a:rPr>
              <a:t>optimization</a:t>
            </a:r>
            <a:endParaRPr lang="it-IT" sz="2800" kern="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it-IT" kern="0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it-IT" sz="2400" kern="0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60475" y="-131763"/>
            <a:ext cx="78835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2pPr>
            <a:lvl3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3pPr>
            <a:lvl4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4pPr>
            <a:lvl5pPr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66"/>
                </a:solidFill>
                <a:latin typeface="Trebuchet MS" pitchFamily="34" charset="0"/>
              </a:defRPr>
            </a:lvl5pPr>
            <a:lvl6pPr marL="25146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6pPr>
            <a:lvl7pPr marL="29718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7pPr>
            <a:lvl8pPr marL="34290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8pPr>
            <a:lvl9pPr marL="3886200" indent="-228600" algn="l" defTabSz="449263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333366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kern="0" smtClean="0"/>
              <a:t>Trends in supply chain logistics</a:t>
            </a:r>
            <a:endParaRPr lang="it-IT" altLang="it-IT" sz="1800" kern="0" smtClean="0"/>
          </a:p>
        </p:txBody>
      </p:sp>
    </p:spTree>
    <p:extLst>
      <p:ext uri="{BB962C8B-B14F-4D97-AF65-F5344CB8AC3E}">
        <p14:creationId xmlns:p14="http://schemas.microsoft.com/office/powerpoint/2010/main" val="18160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OpenOffice">
  <a:themeElements>
    <a:clrScheme name="TemplateOpen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Open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Open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Open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Open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Open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Open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Open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Open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TemplateOpenOffice</Template>
  <TotalTime>30562</TotalTime>
  <Words>1997</Words>
  <Application>Microsoft Office PowerPoint</Application>
  <PresentationFormat>Presentazione su schermo (4:3)</PresentationFormat>
  <Paragraphs>560</Paragraphs>
  <Slides>66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9" baseType="lpstr">
      <vt:lpstr>TemplateOpenOffice</vt:lpstr>
      <vt:lpstr>Struttura predefinita</vt:lpstr>
      <vt:lpstr>Immagine bitmap</vt:lpstr>
      <vt:lpstr>Trends in transportation and logistics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Trends that will change transportation</vt:lpstr>
      <vt:lpstr>Trends that will change transportation</vt:lpstr>
      <vt:lpstr>Trends that will change transportation</vt:lpstr>
      <vt:lpstr>Trends that will change transportation</vt:lpstr>
      <vt:lpstr>Reduction of traveling vehicles</vt:lpstr>
      <vt:lpstr>Reduction of traveling vehicles</vt:lpstr>
      <vt:lpstr>Reduction of traveling vehicles</vt:lpstr>
      <vt:lpstr>Reduction of traveling vehicles</vt:lpstr>
      <vt:lpstr>Reduction of traveling vehicles</vt:lpstr>
      <vt:lpstr>Reduction of traveling vehicles</vt:lpstr>
      <vt:lpstr>Trends that will change transportation</vt:lpstr>
      <vt:lpstr>Presentazione standard di PowerPoint</vt:lpstr>
      <vt:lpstr>The shortest path….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unconstrained congestion model</vt:lpstr>
      <vt:lpstr>Congested arcs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Brescia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Michele Vindigni vindigni@eco.unibs.it  Dipartimento Metodi Quantitativi, Università di Brescia  September 24, 2012</dc:title>
  <dc:creator>metodidip</dc:creator>
  <cp:lastModifiedBy>Speranza</cp:lastModifiedBy>
  <cp:revision>352</cp:revision>
  <cp:lastPrinted>2014-06-21T14:42:44Z</cp:lastPrinted>
  <dcterms:created xsi:type="dcterms:W3CDTF">2012-09-27T13:11:54Z</dcterms:created>
  <dcterms:modified xsi:type="dcterms:W3CDTF">2017-05-19T05:05:04Z</dcterms:modified>
</cp:coreProperties>
</file>